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8" r:id="rId4"/>
    <p:sldId id="277" r:id="rId5"/>
    <p:sldId id="276" r:id="rId6"/>
    <p:sldId id="274" r:id="rId7"/>
    <p:sldId id="275" r:id="rId8"/>
    <p:sldId id="271" r:id="rId9"/>
  </p:sldIdLst>
  <p:sldSz cx="16129000" cy="9144000"/>
  <p:notesSz cx="16129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65C"/>
    <a:srgbClr val="009EE3"/>
    <a:srgbClr val="828DAA"/>
    <a:srgbClr val="0E2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678"/>
  </p:normalViewPr>
  <p:slideViewPr>
    <p:cSldViewPr>
      <p:cViewPr varScale="1">
        <p:scale>
          <a:sx n="79" d="100"/>
          <a:sy n="79" d="100"/>
        </p:scale>
        <p:origin x="2424" y="90"/>
      </p:cViewPr>
      <p:guideLst>
        <p:guide orient="horz" pos="2880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3T19:55:59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3T19:55:59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3T19:55:59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98976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136063" y="0"/>
            <a:ext cx="6989762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78743-1C0E-1E41-9D96-9B869243E536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41938" y="1143000"/>
            <a:ext cx="5445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12900" y="4400550"/>
            <a:ext cx="129032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98976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136063" y="8685213"/>
            <a:ext cx="698976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673C-5F43-8944-BC30-DDE3AA93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7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673C-5F43-8944-BC30-DDE3AA935E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673C-5F43-8944-BC30-DDE3AA935E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673C-5F43-8944-BC30-DDE3AA935E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7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09675" y="2834640"/>
            <a:ext cx="1370965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F25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19350" y="5120640"/>
            <a:ext cx="112903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F25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F25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F25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F25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17826" y="2864002"/>
            <a:ext cx="5603875" cy="4686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9EE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65133" y="2766014"/>
            <a:ext cx="5128259" cy="4866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F26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F25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0081" y="424687"/>
            <a:ext cx="12841650" cy="9704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F25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117" y="3250209"/>
            <a:ext cx="8916035" cy="3747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F25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483860" y="8503920"/>
            <a:ext cx="51612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06450" y="8503920"/>
            <a:ext cx="370967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12880" y="8503920"/>
            <a:ext cx="370967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7.png"/><Relationship Id="rId5" Type="http://schemas.openxmlformats.org/officeDocument/2006/relationships/hyperlink" Target="https://benningtool.ru/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5" Type="http://schemas.openxmlformats.org/officeDocument/2006/relationships/image" Target="../media/image3.png"/><Relationship Id="rId10" Type="http://schemas.openxmlformats.org/officeDocument/2006/relationships/hyperlink" Target="https://benningtool.ru/" TargetMode="External"/><Relationship Id="rId4" Type="http://schemas.openxmlformats.org/officeDocument/2006/relationships/customXml" Target="../ink/ink3.xml"/><Relationship Id="rId9" Type="http://schemas.openxmlformats.org/officeDocument/2006/relationships/image" Target="../media/image111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8.png"/><Relationship Id="rId5" Type="http://schemas.openxmlformats.org/officeDocument/2006/relationships/image" Target="../media/image16.jp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0" y="0"/>
            <a:ext cx="16097820" cy="9144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28492" y="2827351"/>
            <a:ext cx="12039600" cy="37234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46710" marR="5080" indent="-334645" algn="r">
              <a:spcBef>
                <a:spcPts val="235"/>
              </a:spcBef>
            </a:pPr>
            <a:r>
              <a:rPr lang="ru-RU" sz="4800" spc="70" dirty="0">
                <a:solidFill>
                  <a:schemeClr val="bg1"/>
                </a:solidFill>
                <a:latin typeface="Onest SemiBold" pitchFamily="2" charset="0"/>
                <a:cs typeface="Verdana"/>
              </a:rPr>
              <a:t>РЕТРОФИТ систем бесперебойного питания импортного и российского производства методом замены силовых элементов в условиях ограниченного бюджета</a:t>
            </a:r>
            <a:endParaRPr sz="4800" dirty="0">
              <a:solidFill>
                <a:schemeClr val="bg1"/>
              </a:solidFill>
              <a:latin typeface="Onest SemiBold" pitchFamily="2" charset="0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1500" y="732601"/>
            <a:ext cx="4678933" cy="1165306"/>
          </a:xfrm>
          <a:prstGeom prst="rect">
            <a:avLst/>
          </a:prstGeom>
        </p:spPr>
      </p:pic>
      <p:sp>
        <p:nvSpPr>
          <p:cNvPr id="7" name="object 5"/>
          <p:cNvSpPr txBox="1"/>
          <p:nvPr/>
        </p:nvSpPr>
        <p:spPr>
          <a:xfrm>
            <a:off x="6045200" y="6914383"/>
            <a:ext cx="9372600" cy="16433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46710" marR="5080" indent="-334645" algn="r">
              <a:lnSpc>
                <a:spcPct val="150000"/>
              </a:lnSpc>
              <a:spcBef>
                <a:spcPts val="235"/>
              </a:spcBef>
            </a:pPr>
            <a:r>
              <a:rPr lang="en-US" spc="70" dirty="0">
                <a:solidFill>
                  <a:srgbClr val="00B0F0"/>
                </a:solidFill>
                <a:latin typeface="Onest Medium" pitchFamily="2" charset="0"/>
                <a:cs typeface="Verdana"/>
              </a:rPr>
              <a:t>www.forpost-co.ru</a:t>
            </a:r>
          </a:p>
          <a:p>
            <a:pPr marL="346710" marR="5080" indent="-334645" algn="r">
              <a:lnSpc>
                <a:spcPct val="150000"/>
              </a:lnSpc>
              <a:spcBef>
                <a:spcPts val="235"/>
              </a:spcBef>
            </a:pPr>
            <a:r>
              <a:rPr lang="ru-RU" dirty="0">
                <a:solidFill>
                  <a:srgbClr val="00B0F0"/>
                </a:solidFill>
                <a:latin typeface="Onest Medium" pitchFamily="2" charset="0"/>
              </a:rPr>
              <a:t>+7 (495) 191-09-27</a:t>
            </a:r>
            <a:endParaRPr lang="ru-RU" spc="70" dirty="0">
              <a:solidFill>
                <a:srgbClr val="00B0F0"/>
              </a:solidFill>
              <a:latin typeface="Onest Medium" pitchFamily="2" charset="0"/>
              <a:cs typeface="Verdana"/>
            </a:endParaRPr>
          </a:p>
          <a:p>
            <a:pPr marL="346710" marR="5080" indent="-334645" algn="r">
              <a:lnSpc>
                <a:spcPct val="150000"/>
              </a:lnSpc>
              <a:spcBef>
                <a:spcPts val="235"/>
              </a:spcBef>
            </a:pPr>
            <a:r>
              <a:rPr lang="ru-RU" sz="1500" dirty="0">
                <a:solidFill>
                  <a:schemeClr val="bg1"/>
                </a:solidFill>
                <a:latin typeface="Onest Medium" pitchFamily="2" charset="0"/>
              </a:rPr>
              <a:t>Офис, 125252, г. Москва, ул. Авиаконструктора Микояна, 12</a:t>
            </a:r>
          </a:p>
          <a:p>
            <a:pPr marL="346710" marR="5080" indent="-334645" algn="r">
              <a:lnSpc>
                <a:spcPct val="150000"/>
              </a:lnSpc>
              <a:spcBef>
                <a:spcPts val="235"/>
              </a:spcBef>
            </a:pPr>
            <a:r>
              <a:rPr lang="ru-RU" sz="1500" dirty="0">
                <a:solidFill>
                  <a:schemeClr val="bg1"/>
                </a:solidFill>
                <a:latin typeface="Onest Medium" pitchFamily="2" charset="0"/>
              </a:rPr>
              <a:t>Производство, 4630108, г. Новосибирск, 2-я Станционная улица 26</a:t>
            </a:r>
            <a:endParaRPr sz="1500" dirty="0">
              <a:solidFill>
                <a:schemeClr val="bg1"/>
              </a:solidFill>
              <a:latin typeface="Onest Medium" pitchFamily="2" charset="0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3BE90-F7BB-497A-94AF-FD09969CDD12}"/>
              </a:ext>
            </a:extLst>
          </p:cNvPr>
          <p:cNvSpPr txBox="1"/>
          <p:nvPr/>
        </p:nvSpPr>
        <p:spPr>
          <a:xfrm>
            <a:off x="10883900" y="1971859"/>
            <a:ext cx="813816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spc="100" dirty="0">
                <a:solidFill>
                  <a:srgbClr val="FFFFFF"/>
                </a:solidFill>
              </a:rPr>
              <a:t>НАУЧНО-</a:t>
            </a:r>
            <a:r>
              <a:rPr lang="ru-RU" sz="1900" spc="105" dirty="0">
                <a:solidFill>
                  <a:srgbClr val="FFFFFF"/>
                </a:solidFill>
              </a:rPr>
              <a:t>ТЕХНИЧЕСКИЙ</a:t>
            </a:r>
            <a:r>
              <a:rPr lang="ru-RU" sz="1900" spc="35" dirty="0">
                <a:solidFill>
                  <a:srgbClr val="FFFFFF"/>
                </a:solidFill>
              </a:rPr>
              <a:t> </a:t>
            </a:r>
            <a:r>
              <a:rPr lang="ru-RU" sz="1900" spc="145" dirty="0">
                <a:solidFill>
                  <a:srgbClr val="FFFFFF"/>
                </a:solidFill>
              </a:rPr>
              <a:t>ЦЕНТР</a:t>
            </a:r>
            <a:endParaRPr lang="ru-RU" sz="19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9F1AB5-256B-4A35-9294-DA0EFFBAF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068" y="7086600"/>
            <a:ext cx="103632" cy="2072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C56E9E-587E-4E52-919E-1C259037A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668" y="7467600"/>
            <a:ext cx="103632" cy="207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6148305" cy="9144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28858" y="1659360"/>
            <a:ext cx="3564774" cy="2682786"/>
          </a:xfrm>
          <a:prstGeom prst="rect">
            <a:avLst/>
          </a:prstGeom>
        </p:spPr>
        <p:txBody>
          <a:bodyPr vert="horz" wrap="square" lIns="0" tIns="419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0"/>
              </a:spcBef>
            </a:pPr>
            <a:r>
              <a:rPr sz="4600" b="1" spc="-675" dirty="0">
                <a:solidFill>
                  <a:srgbClr val="0F255C"/>
                </a:solidFill>
                <a:latin typeface="Onest SemiBold" pitchFamily="2" charset="0"/>
                <a:cs typeface="Tahoma"/>
              </a:rPr>
              <a:t>1</a:t>
            </a:r>
            <a:r>
              <a:rPr lang="ru-RU" sz="4600" b="1" spc="-675" dirty="0">
                <a:solidFill>
                  <a:srgbClr val="0F255C"/>
                </a:solidFill>
                <a:latin typeface="Onest SemiBold" pitchFamily="2" charset="0"/>
                <a:cs typeface="Tahoma"/>
              </a:rPr>
              <a:t> </a:t>
            </a:r>
            <a:r>
              <a:rPr sz="4600" b="1" spc="-675" dirty="0">
                <a:solidFill>
                  <a:srgbClr val="0F255C"/>
                </a:solidFill>
                <a:latin typeface="Onest SemiBold" pitchFamily="2" charset="0"/>
                <a:cs typeface="Tahoma"/>
              </a:rPr>
              <a:t>5</a:t>
            </a:r>
            <a:r>
              <a:rPr sz="4600" b="1" spc="-50" dirty="0">
                <a:solidFill>
                  <a:srgbClr val="0F255C"/>
                </a:solidFill>
                <a:latin typeface="Onest SemiBold" pitchFamily="2" charset="0"/>
                <a:cs typeface="Tahoma"/>
              </a:rPr>
              <a:t> </a:t>
            </a:r>
            <a:r>
              <a:rPr sz="4600" b="1" spc="80" dirty="0" err="1">
                <a:solidFill>
                  <a:srgbClr val="0F255C"/>
                </a:solidFill>
                <a:latin typeface="Onest SemiBold" pitchFamily="2" charset="0"/>
                <a:cs typeface="Tahoma"/>
              </a:rPr>
              <a:t>ле</a:t>
            </a:r>
            <a:r>
              <a:rPr lang="ru-RU" sz="4600" b="1" spc="80" dirty="0">
                <a:solidFill>
                  <a:srgbClr val="0F255C"/>
                </a:solidFill>
                <a:latin typeface="Onest SemiBold" pitchFamily="2" charset="0"/>
                <a:cs typeface="Tahoma"/>
              </a:rPr>
              <a:t>т</a:t>
            </a:r>
          </a:p>
          <a:p>
            <a:pPr marL="12700" marR="409575" algn="l">
              <a:lnSpc>
                <a:spcPct val="100000"/>
              </a:lnSpc>
              <a:spcBef>
                <a:spcPts val="1250"/>
              </a:spcBef>
            </a:pPr>
            <a:r>
              <a:rPr lang="ru-RU" sz="1800" spc="-45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УСПЕШНОЙ ПРАКТИКИ </a:t>
            </a:r>
            <a:br>
              <a:rPr lang="ru-RU" sz="1800" spc="-45" dirty="0">
                <a:solidFill>
                  <a:srgbClr val="0F255C"/>
                </a:solidFill>
                <a:latin typeface="Onest Medium" pitchFamily="2" charset="0"/>
                <a:cs typeface="Arial Black"/>
              </a:rPr>
            </a:br>
            <a:r>
              <a:rPr lang="ru-RU" sz="1800" spc="-45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В РАЗРАБОТКЕ </a:t>
            </a:r>
            <a:br>
              <a:rPr lang="ru-RU" sz="1800" spc="-45" dirty="0">
                <a:solidFill>
                  <a:srgbClr val="0F255C"/>
                </a:solidFill>
                <a:latin typeface="Onest Medium" pitchFamily="2" charset="0"/>
                <a:cs typeface="Arial Black"/>
              </a:rPr>
            </a:br>
            <a:r>
              <a:rPr lang="ru-RU" sz="1800" spc="-45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И ПРОИЗВОДСТВЕ СИСТЕМ ГАРАНТИРОВАННОГО ПИТАНИЯ</a:t>
            </a:r>
            <a:endParaRPr lang="ru-RU" sz="1800" dirty="0">
              <a:latin typeface="Onest Medium" pitchFamily="2" charset="0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35320" y="2546610"/>
            <a:ext cx="3363380" cy="3530454"/>
          </a:xfrm>
          <a:prstGeom prst="rect">
            <a:avLst/>
          </a:prstGeom>
        </p:spPr>
        <p:txBody>
          <a:bodyPr vert="horz" wrap="square" lIns="0" tIns="394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10"/>
              </a:spcBef>
            </a:pPr>
            <a:r>
              <a:rPr lang="ru-RU" spc="-1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ОБОРУДОВАНИЕ </a:t>
            </a:r>
            <a:br>
              <a:rPr lang="ru-RU" spc="-1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</a:br>
            <a:r>
              <a:rPr lang="ru-RU" spc="-1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В РЕЕСТРЕ </a:t>
            </a:r>
            <a:br>
              <a:rPr lang="ru-RU" spc="-1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</a:br>
            <a:r>
              <a:rPr lang="ru-RU" spc="-1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МИНПРОМТОРГ </a:t>
            </a:r>
            <a:br>
              <a:rPr lang="ru-RU" spc="-1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</a:br>
            <a:r>
              <a:rPr lang="ru-RU" spc="-1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РОССИИ</a:t>
            </a:r>
          </a:p>
          <a:p>
            <a:pPr marL="12700">
              <a:lnSpc>
                <a:spcPct val="100000"/>
              </a:lnSpc>
              <a:spcBef>
                <a:spcPts val="3110"/>
              </a:spcBef>
            </a:pPr>
            <a:endParaRPr lang="ru-RU" spc="-10" dirty="0">
              <a:solidFill>
                <a:srgbClr val="0F255C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110"/>
              </a:spcBef>
            </a:pPr>
            <a:endParaRPr lang="ru-RU" spc="-10" dirty="0">
              <a:solidFill>
                <a:srgbClr val="0F255C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110"/>
              </a:spcBef>
            </a:pPr>
            <a:endParaRPr spc="-10" dirty="0">
              <a:solidFill>
                <a:srgbClr val="0F255C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35320" y="5201516"/>
            <a:ext cx="3492341" cy="2522485"/>
          </a:xfrm>
          <a:prstGeom prst="rect">
            <a:avLst/>
          </a:prstGeom>
        </p:spPr>
        <p:txBody>
          <a:bodyPr vert="horz" wrap="square" lIns="0" tIns="394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10"/>
              </a:spcBef>
            </a:pPr>
            <a:r>
              <a:rPr sz="4600" b="1" spc="-10" dirty="0">
                <a:solidFill>
                  <a:srgbClr val="0F255C"/>
                </a:solidFill>
                <a:latin typeface="Onest SemiBold" pitchFamily="2" charset="0"/>
                <a:cs typeface="Tahoma"/>
              </a:rPr>
              <a:t>4100</a:t>
            </a:r>
            <a:r>
              <a:rPr lang="ru-RU" sz="4600" b="1" spc="-10" dirty="0">
                <a:solidFill>
                  <a:srgbClr val="0F255C"/>
                </a:solidFill>
                <a:latin typeface="Onest SemiBold" pitchFamily="2" charset="0"/>
                <a:cs typeface="Tahoma"/>
              </a:rPr>
              <a:t> </a:t>
            </a:r>
            <a:r>
              <a:rPr sz="4600" b="1" spc="-10" dirty="0">
                <a:solidFill>
                  <a:srgbClr val="0F255C"/>
                </a:solidFill>
                <a:latin typeface="Onest SemiBold" pitchFamily="2" charset="0"/>
                <a:cs typeface="Tahoma"/>
              </a:rPr>
              <a:t>м</a:t>
            </a:r>
            <a:r>
              <a:rPr sz="4500" b="1" spc="-15" baseline="46296" dirty="0">
                <a:solidFill>
                  <a:srgbClr val="0F255C"/>
                </a:solidFill>
                <a:latin typeface="Onest SemiBold" pitchFamily="2" charset="0"/>
                <a:cs typeface="Tahoma"/>
              </a:rPr>
              <a:t>2</a:t>
            </a:r>
            <a:endParaRPr sz="4500" baseline="46296" dirty="0">
              <a:latin typeface="Onest SemiBold" pitchFamily="2" charset="0"/>
              <a:cs typeface="Tahoma"/>
            </a:endParaRPr>
          </a:p>
          <a:p>
            <a:pPr marL="38100" marR="30480">
              <a:lnSpc>
                <a:spcPct val="99600"/>
              </a:lnSpc>
              <a:spcBef>
                <a:spcPts val="1185"/>
              </a:spcBef>
            </a:pPr>
            <a:r>
              <a:rPr lang="ru-RU" sz="1800" spc="-100" dirty="0">
                <a:solidFill>
                  <a:srgbClr val="0F255C"/>
                </a:solidFill>
                <a:latin typeface="Onest SemiBold" pitchFamily="2" charset="0"/>
                <a:cs typeface="Arial Black"/>
              </a:rPr>
              <a:t>ПРОИЗВОДСТВЕННЫЕ ПЛОЩАДИ, РАСПОЛОЖЕННЫЕ</a:t>
            </a:r>
            <a:endParaRPr lang="ru-RU" sz="1800" spc="-55" dirty="0">
              <a:solidFill>
                <a:srgbClr val="0F255C"/>
              </a:solidFill>
              <a:latin typeface="Onest SemiBold" pitchFamily="2" charset="0"/>
              <a:cs typeface="Arial Black"/>
            </a:endParaRPr>
          </a:p>
          <a:p>
            <a:pPr marL="38100" marR="30480">
              <a:lnSpc>
                <a:spcPct val="99600"/>
              </a:lnSpc>
              <a:spcBef>
                <a:spcPts val="1185"/>
              </a:spcBef>
            </a:pPr>
            <a:r>
              <a:rPr sz="1800" dirty="0">
                <a:solidFill>
                  <a:srgbClr val="0F255C"/>
                </a:solidFill>
                <a:latin typeface="Onest SemiBold" pitchFamily="2" charset="0"/>
                <a:cs typeface="Arial Black"/>
              </a:rPr>
              <a:t>в</a:t>
            </a:r>
            <a:r>
              <a:rPr sz="1800" spc="-95" dirty="0">
                <a:solidFill>
                  <a:srgbClr val="0F255C"/>
                </a:solidFill>
                <a:latin typeface="Onest SemiBold" pitchFamily="2" charset="0"/>
                <a:cs typeface="Arial Black"/>
              </a:rPr>
              <a:t> </a:t>
            </a:r>
            <a:r>
              <a:rPr sz="1800" spc="-10" dirty="0" err="1">
                <a:solidFill>
                  <a:srgbClr val="0F255C"/>
                </a:solidFill>
                <a:latin typeface="Onest SemiBold" pitchFamily="2" charset="0"/>
                <a:cs typeface="Arial Black"/>
              </a:rPr>
              <a:t>Москв</a:t>
            </a:r>
            <a:r>
              <a:rPr lang="ru-RU" sz="1800" spc="-10" dirty="0">
                <a:solidFill>
                  <a:srgbClr val="0F255C"/>
                </a:solidFill>
                <a:latin typeface="Onest SemiBold" pitchFamily="2" charset="0"/>
                <a:cs typeface="Arial Black"/>
              </a:rPr>
              <a:t>е</a:t>
            </a:r>
            <a:endParaRPr sz="1800" dirty="0">
              <a:latin typeface="Onest SemiBold" pitchFamily="2" charset="0"/>
              <a:cs typeface="Arial Black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solidFill>
                  <a:srgbClr val="0F255C"/>
                </a:solidFill>
                <a:latin typeface="Onest SemiBold" pitchFamily="2" charset="0"/>
                <a:cs typeface="Arial Black"/>
              </a:rPr>
              <a:t>и</a:t>
            </a:r>
            <a:r>
              <a:rPr sz="1800" spc="-100" dirty="0">
                <a:solidFill>
                  <a:srgbClr val="0F255C"/>
                </a:solidFill>
                <a:latin typeface="Onest SemiBold" pitchFamily="2" charset="0"/>
                <a:cs typeface="Arial Black"/>
              </a:rPr>
              <a:t> </a:t>
            </a:r>
            <a:r>
              <a:rPr sz="1800" spc="-10" dirty="0" err="1">
                <a:solidFill>
                  <a:srgbClr val="0F255C"/>
                </a:solidFill>
                <a:latin typeface="Onest SemiBold" pitchFamily="2" charset="0"/>
                <a:cs typeface="Arial Black"/>
              </a:rPr>
              <a:t>Новосибирск</a:t>
            </a:r>
            <a:r>
              <a:rPr lang="ru-RU" sz="1800" spc="-10" dirty="0">
                <a:solidFill>
                  <a:srgbClr val="0F255C"/>
                </a:solidFill>
                <a:latin typeface="Onest SemiBold" pitchFamily="2" charset="0"/>
                <a:cs typeface="Arial Black"/>
              </a:rPr>
              <a:t>е</a:t>
            </a:r>
            <a:endParaRPr sz="1800" dirty="0">
              <a:latin typeface="Onest SemiBold" pitchFamily="2" charset="0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7310" y="4011911"/>
            <a:ext cx="427318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spcBef>
                <a:spcPts val="95"/>
              </a:spcBef>
            </a:pPr>
            <a:r>
              <a:rPr sz="3600" b="1" dirty="0" err="1">
                <a:solidFill>
                  <a:schemeClr val="bg1"/>
                </a:solidFill>
                <a:latin typeface="Onest SemiBold" pitchFamily="2" charset="0"/>
                <a:cs typeface="Tahoma"/>
              </a:rPr>
              <a:t>Опыт</a:t>
            </a:r>
            <a:r>
              <a:rPr sz="3600" b="1" dirty="0">
                <a:solidFill>
                  <a:schemeClr val="bg1"/>
                </a:solidFill>
                <a:latin typeface="Onest SemiBold" pitchFamily="2" charset="0"/>
                <a:cs typeface="Tahoma"/>
              </a:rPr>
              <a:t>,</a:t>
            </a:r>
            <a:r>
              <a:rPr sz="3600" b="1" spc="160" dirty="0">
                <a:solidFill>
                  <a:schemeClr val="bg1"/>
                </a:solidFill>
                <a:latin typeface="Onest SemiBold" pitchFamily="2" charset="0"/>
                <a:cs typeface="Tahoma"/>
              </a:rPr>
              <a:t> </a:t>
            </a:r>
            <a:r>
              <a:rPr sz="3600" b="1" spc="110" dirty="0" err="1">
                <a:solidFill>
                  <a:schemeClr val="bg1"/>
                </a:solidFill>
                <a:latin typeface="Onest SemiBold" pitchFamily="2" charset="0"/>
                <a:cs typeface="Tahoma"/>
              </a:rPr>
              <a:t>которому</a:t>
            </a:r>
            <a:r>
              <a:rPr sz="3600" b="1" spc="110" dirty="0">
                <a:solidFill>
                  <a:schemeClr val="bg1"/>
                </a:solidFill>
                <a:latin typeface="Onest SemiBold" pitchFamily="2" charset="0"/>
                <a:cs typeface="Tahoma"/>
              </a:rPr>
              <a:t> </a:t>
            </a:r>
            <a:r>
              <a:rPr sz="3600" b="1" spc="105" dirty="0" err="1">
                <a:solidFill>
                  <a:schemeClr val="bg1"/>
                </a:solidFill>
                <a:latin typeface="Onest SemiBold" pitchFamily="2" charset="0"/>
                <a:cs typeface="Tahoma"/>
              </a:rPr>
              <a:t>можно</a:t>
            </a:r>
            <a:r>
              <a:rPr sz="3600" b="1" spc="-20" dirty="0">
                <a:solidFill>
                  <a:schemeClr val="bg1"/>
                </a:solidFill>
                <a:latin typeface="Onest SemiBold" pitchFamily="2" charset="0"/>
                <a:cs typeface="Tahoma"/>
              </a:rPr>
              <a:t> </a:t>
            </a:r>
            <a:r>
              <a:rPr sz="3600" b="1" spc="90" dirty="0" err="1">
                <a:solidFill>
                  <a:schemeClr val="bg1"/>
                </a:solidFill>
                <a:latin typeface="Onest SemiBold" pitchFamily="2" charset="0"/>
                <a:cs typeface="Tahoma"/>
              </a:rPr>
              <a:t>доверять</a:t>
            </a:r>
            <a:endParaRPr sz="3600" dirty="0">
              <a:solidFill>
                <a:schemeClr val="bg1"/>
              </a:solidFill>
              <a:latin typeface="Onest SemiBold" pitchFamily="2" charset="0"/>
              <a:cs typeface="Tahoma"/>
            </a:endParaRPr>
          </a:p>
        </p:txBody>
      </p:sp>
      <p:sp>
        <p:nvSpPr>
          <p:cNvPr id="13" name="AutoShape 2" descr="https://rusdf.ru/assets/images/logo/mpt-logo-blue-0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https://rusdf.ru/assets/images/logo/mpt-logo-blue-02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https://rusdf.ru/assets/images/logo/mpt-logo-blue-02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8" descr="https://rusdf.ru/assets/images/logo/mpt-logo-blue-02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object 8"/>
          <p:cNvSpPr txBox="1"/>
          <p:nvPr/>
        </p:nvSpPr>
        <p:spPr>
          <a:xfrm>
            <a:off x="7901291" y="5981041"/>
            <a:ext cx="3492341" cy="1783822"/>
          </a:xfrm>
          <a:prstGeom prst="rect">
            <a:avLst/>
          </a:prstGeom>
        </p:spPr>
        <p:txBody>
          <a:bodyPr vert="horz" wrap="square" lIns="0" tIns="394970" rIns="0" bIns="0" rtlCol="0">
            <a:spAutoFit/>
          </a:bodyPr>
          <a:lstStyle/>
          <a:p>
            <a:pPr marL="12700" marR="409575" algn="l">
              <a:lnSpc>
                <a:spcPct val="100000"/>
              </a:lnSpc>
              <a:spcBef>
                <a:spcPts val="1250"/>
              </a:spcBef>
            </a:pPr>
            <a:r>
              <a:rPr lang="ru-RU" spc="-10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ПОЛНЫЙ ПРОИЗВОДСТВЕННЫЙ </a:t>
            </a:r>
            <a:br>
              <a:rPr lang="ru-RU" spc="-10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</a:br>
            <a:r>
              <a:rPr lang="ru-RU" spc="-10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ЦИКЛ </a:t>
            </a:r>
            <a:r>
              <a:rPr lang="ru-RU" sz="1800" spc="-45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СИСТЕМ ГАРАНТИРОВАННОГО ПИТАНИЯ</a:t>
            </a:r>
            <a:endParaRPr lang="ru-RU" sz="1800" dirty="0">
              <a:latin typeface="Onest Medium" pitchFamily="2" charset="0"/>
              <a:cs typeface="Arial Black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D2377C-A1DA-43A1-AC86-8AC2A1525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055" y="1854126"/>
            <a:ext cx="886970" cy="7711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3CD931C-2FE5-427C-B934-939F8DDCB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20" y="4468892"/>
            <a:ext cx="2034279" cy="1685546"/>
          </a:xfrm>
          <a:prstGeom prst="rect">
            <a:avLst/>
          </a:prstGeom>
        </p:spPr>
      </p:pic>
      <p:pic>
        <p:nvPicPr>
          <p:cNvPr id="30" name="object 8">
            <a:extLst>
              <a:ext uri="{FF2B5EF4-FFF2-40B4-BE49-F238E27FC236}">
                <a16:creationId xmlns:a16="http://schemas.microsoft.com/office/drawing/2014/main" id="{DCA540EA-1580-4C4C-9802-F22B8AE8121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14879" y="492294"/>
            <a:ext cx="1293421" cy="3459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5AD1180-A153-413F-8CA4-849078BBD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1014" y="436402"/>
            <a:ext cx="2347086" cy="4017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CA71EB-B7EF-4B72-B5C4-065FF00E8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931"/>
            <a:ext cx="16128999" cy="913306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21233" r="12108" b="10822"/>
          <a:stretch/>
        </p:blipFill>
        <p:spPr bwMode="auto">
          <a:xfrm>
            <a:off x="9791189" y="2500667"/>
            <a:ext cx="5736049" cy="6169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12" y="5562600"/>
            <a:ext cx="4567155" cy="307980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" y="259085"/>
            <a:ext cx="13066489" cy="1082217"/>
          </a:xfrm>
          <a:prstGeom prst="rect">
            <a:avLst/>
          </a:prstGeom>
        </p:spPr>
        <p:txBody>
          <a:bodyPr vert="horz" wrap="square" lIns="0" tIns="96391" rIns="0" bIns="0" rtlCol="0">
            <a:spAutoFit/>
          </a:bodyPr>
          <a:lstStyle/>
          <a:p>
            <a:pPr marL="736600">
              <a:lnSpc>
                <a:spcPct val="100000"/>
              </a:lnSpc>
              <a:spcBef>
                <a:spcPts val="95"/>
              </a:spcBef>
            </a:pPr>
            <a:r>
              <a:rPr lang="ru-RU" sz="3200" dirty="0">
                <a:latin typeface="Onest ExtraBold" pitchFamily="2" charset="0"/>
              </a:rPr>
              <a:t>Завод изготовитель </a:t>
            </a:r>
            <a:br>
              <a:rPr lang="ru-RU" sz="3200" dirty="0">
                <a:latin typeface="Onest ExtraBold" pitchFamily="2" charset="0"/>
              </a:rPr>
            </a:br>
            <a:r>
              <a:rPr lang="ru-RU" sz="3200" dirty="0">
                <a:latin typeface="Onest ExtraBold" pitchFamily="2" charset="0"/>
              </a:rPr>
              <a:t>систем гарантированного питания </a:t>
            </a:r>
            <a:endParaRPr sz="3200" dirty="0">
              <a:latin typeface="Onest ExtraBold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1412" y="2006927"/>
            <a:ext cx="4920256" cy="2858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lang="ru-RU" sz="2000" b="1" spc="90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МОДУЛЬНЫЕ</a:t>
            </a:r>
            <a:r>
              <a:rPr lang="ru-RU" sz="2000" b="1" spc="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 </a:t>
            </a:r>
            <a:r>
              <a:rPr lang="ru-RU" sz="2000" b="1" spc="8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СИСТЕМЫ </a:t>
            </a:r>
            <a:r>
              <a:rPr sz="2000" b="1" spc="70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ГАРАНТИРОВАННОГО </a:t>
            </a:r>
            <a:r>
              <a:rPr sz="2000" b="1" spc="7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ЭЛЕКТРОПИТАНИЯ</a:t>
            </a:r>
            <a:r>
              <a:rPr sz="2000" b="1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 </a:t>
            </a:r>
            <a:r>
              <a:rPr sz="2000" b="1" spc="60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ПОСТОЯННОГО </a:t>
            </a:r>
            <a:r>
              <a:rPr sz="2000" b="1" spc="8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И</a:t>
            </a:r>
            <a:r>
              <a:rPr lang="ru-RU" sz="2000" b="1" spc="8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 </a:t>
            </a:r>
            <a:r>
              <a:rPr sz="2000" b="1" spc="8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ПЕРЕМЕННОГО</a:t>
            </a:r>
            <a:r>
              <a:rPr sz="2000" b="1" spc="20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 </a:t>
            </a:r>
            <a:r>
              <a:rPr sz="2000" b="1" spc="8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ТОКА</a:t>
            </a:r>
            <a:r>
              <a:rPr sz="2000" b="1" spc="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 </a:t>
            </a:r>
            <a:r>
              <a:rPr sz="2000" b="1" spc="85" dirty="0">
                <a:solidFill>
                  <a:srgbClr val="FF0000"/>
                </a:solidFill>
                <a:latin typeface="Onest SemiBold" pitchFamily="2" charset="0"/>
                <a:cs typeface="Tahoma"/>
              </a:rPr>
              <a:t>ФОРПОСТ</a:t>
            </a:r>
            <a:endParaRPr sz="2000" dirty="0">
              <a:solidFill>
                <a:srgbClr val="FF0000"/>
              </a:solidFill>
              <a:latin typeface="Onest SemiBold" pitchFamily="2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ru-RU" sz="2000" spc="-20" dirty="0">
              <a:solidFill>
                <a:srgbClr val="0F265C"/>
              </a:solidFill>
              <a:latin typeface="Onest SemiBold" pitchFamily="2" charset="0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ru-RU" sz="2000" spc="-20" dirty="0">
              <a:solidFill>
                <a:srgbClr val="0F265C"/>
              </a:solidFill>
              <a:latin typeface="Onest SemiBold" pitchFamily="2" charset="0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r>
              <a:rPr lang="ru-RU" sz="2000" spc="-2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АНАЛОГ систем: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2000" spc="-55" dirty="0" err="1">
                <a:solidFill>
                  <a:srgbClr val="0F265C"/>
                </a:solidFill>
                <a:latin typeface="Onest Medium" pitchFamily="2" charset="0"/>
                <a:cs typeface="Arial Black"/>
              </a:rPr>
              <a:t>Eltek</a:t>
            </a:r>
            <a:r>
              <a:rPr sz="2000" spc="-5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,</a:t>
            </a:r>
            <a:r>
              <a:rPr sz="2000" spc="-5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 </a:t>
            </a:r>
            <a:r>
              <a:rPr sz="2000" spc="-11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CE+T</a:t>
            </a:r>
            <a:r>
              <a:rPr sz="2000" spc="-4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 </a:t>
            </a:r>
            <a:r>
              <a:rPr sz="2000" spc="-114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(TSI</a:t>
            </a:r>
            <a:r>
              <a:rPr sz="2000" spc="-3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 </a:t>
            </a:r>
            <a:r>
              <a:rPr sz="2000" spc="-5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Bravo), </a:t>
            </a:r>
            <a:r>
              <a:rPr sz="2000" spc="-30" dirty="0" err="1">
                <a:solidFill>
                  <a:srgbClr val="0F265C"/>
                </a:solidFill>
                <a:latin typeface="Onest Medium" pitchFamily="2" charset="0"/>
                <a:cs typeface="Arial Black"/>
              </a:rPr>
              <a:t>Штиль</a:t>
            </a:r>
            <a:r>
              <a:rPr sz="2000" spc="-3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,</a:t>
            </a:r>
            <a:r>
              <a:rPr sz="2000" spc="-4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 </a:t>
            </a:r>
            <a:r>
              <a:rPr sz="2000" spc="-2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HVR</a:t>
            </a:r>
            <a:r>
              <a:rPr lang="ru-RU" sz="2000" spc="-2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,</a:t>
            </a:r>
            <a:r>
              <a:rPr lang="en-US" sz="2000" dirty="0">
                <a:latin typeface="Onest Medium" pitchFamily="2" charset="0"/>
                <a:hlinkClick r:id="rId5"/>
              </a:rPr>
              <a:t> </a:t>
            </a:r>
            <a:r>
              <a:rPr lang="en-US" sz="2000" spc="-2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BENNING</a:t>
            </a:r>
            <a:r>
              <a:rPr lang="ru-RU" sz="2000" spc="-2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, </a:t>
            </a:r>
            <a:r>
              <a:rPr lang="en-US" sz="2000" spc="-25" dirty="0" err="1">
                <a:solidFill>
                  <a:srgbClr val="0F265C"/>
                </a:solidFill>
                <a:latin typeface="Onest Medium" pitchFamily="2" charset="0"/>
                <a:cs typeface="Arial Black"/>
              </a:rPr>
              <a:t>Cordex</a:t>
            </a:r>
            <a:r>
              <a:rPr lang="ru-RU" sz="2000" spc="-2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,</a:t>
            </a:r>
            <a:r>
              <a:rPr lang="en-US" sz="2000" spc="-3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 Eaton</a:t>
            </a:r>
            <a:r>
              <a:rPr lang="ru-RU" sz="2000" spc="-3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.</a:t>
            </a:r>
            <a:endParaRPr lang="en-US" sz="2000" spc="-25" dirty="0">
              <a:solidFill>
                <a:srgbClr val="0F265C"/>
              </a:solidFill>
              <a:latin typeface="Onest Medium" pitchFamily="2" charset="0"/>
              <a:cs typeface="Arial Black"/>
              <a:hlinkClick r:id="rId5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0128" y="1949057"/>
            <a:ext cx="4630206" cy="1325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100"/>
              </a:spcBef>
            </a:pPr>
            <a:r>
              <a:rPr sz="2000" b="1" spc="9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ПРОМЫШЛЕННЫЕ</a:t>
            </a:r>
            <a:r>
              <a:rPr sz="2000" b="1" spc="2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 </a:t>
            </a:r>
            <a:r>
              <a:rPr sz="2000" b="1" spc="8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СИСТЕМЫ </a:t>
            </a:r>
            <a:r>
              <a:rPr sz="2000" b="1" spc="7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ГАРАНТИРОВАННОГО</a:t>
            </a:r>
            <a:r>
              <a:rPr sz="2000" b="1" spc="70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 </a:t>
            </a:r>
            <a:r>
              <a:rPr sz="2000" b="1" spc="7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ЭЛЕКТРОПИТАНИЯ</a:t>
            </a:r>
            <a:r>
              <a:rPr sz="2000" b="1" spc="2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 </a:t>
            </a:r>
            <a:br>
              <a:rPr lang="ru-RU" sz="2000" b="1" spc="25" dirty="0">
                <a:solidFill>
                  <a:srgbClr val="0F265C"/>
                </a:solidFill>
                <a:latin typeface="Onest SemiBold" pitchFamily="2" charset="0"/>
                <a:cs typeface="Tahoma"/>
              </a:rPr>
            </a:br>
            <a:r>
              <a:rPr sz="2400" b="1" spc="80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СГЭП</a:t>
            </a:r>
            <a:r>
              <a:rPr sz="2000" b="1" spc="-20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 </a:t>
            </a:r>
            <a:r>
              <a:rPr lang="ru-RU" sz="2000" b="1" spc="-20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(</a:t>
            </a:r>
            <a:r>
              <a:rPr sz="2000" b="1" spc="5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ИБП</a:t>
            </a:r>
            <a:r>
              <a:rPr lang="ru-RU" sz="2000" b="1" spc="55" dirty="0">
                <a:solidFill>
                  <a:srgbClr val="0F265C"/>
                </a:solidFill>
                <a:latin typeface="Onest SemiBold" pitchFamily="2" charset="0"/>
                <a:cs typeface="Tahoma"/>
              </a:rPr>
              <a:t>)</a:t>
            </a:r>
            <a:endParaRPr sz="2000" dirty="0">
              <a:latin typeface="Onest SemiBold" pitchFamily="2" charset="0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7812" y="3826223"/>
            <a:ext cx="3862353" cy="2588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100"/>
              </a:spcBef>
            </a:pPr>
            <a:r>
              <a:rPr lang="ru-RU" sz="2000" spc="-1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АНАЛОГ систем:</a:t>
            </a:r>
            <a:endParaRPr lang="ru-RU" sz="2000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12700" marR="5080">
              <a:lnSpc>
                <a:spcPct val="102000"/>
              </a:lnSpc>
              <a:spcBef>
                <a:spcPts val="100"/>
              </a:spcBef>
            </a:pPr>
            <a:r>
              <a:rPr sz="2000" spc="-2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 </a:t>
            </a:r>
            <a:endParaRPr lang="ru-RU" sz="2000" spc="-25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12700" marR="5080">
              <a:lnSpc>
                <a:spcPct val="102000"/>
              </a:lnSpc>
              <a:spcBef>
                <a:spcPts val="100"/>
              </a:spcBef>
            </a:pPr>
            <a:r>
              <a:rPr lang="ru-RU" sz="2000" spc="-2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-   </a:t>
            </a:r>
            <a:r>
              <a:rPr lang="en-US" sz="2000" spc="-3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APS </a:t>
            </a:r>
            <a:r>
              <a:rPr lang="en-US" sz="2000" spc="-30" dirty="0" err="1">
                <a:solidFill>
                  <a:srgbClr val="0F265C"/>
                </a:solidFill>
                <a:latin typeface="Onest Medium" pitchFamily="2" charset="0"/>
                <a:cs typeface="Arial Black"/>
              </a:rPr>
              <a:t>Energia</a:t>
            </a:r>
            <a:endParaRPr lang="ru-RU" sz="2000" spc="-30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12700" marR="5080">
              <a:lnSpc>
                <a:spcPct val="102000"/>
              </a:lnSpc>
              <a:spcBef>
                <a:spcPts val="100"/>
              </a:spcBef>
            </a:pPr>
            <a:r>
              <a:rPr lang="ru-RU" sz="2000" spc="-3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-   </a:t>
            </a:r>
            <a:r>
              <a:rPr lang="en-US" sz="2000" spc="-3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Homepage</a:t>
            </a:r>
            <a:endParaRPr lang="ru-RU" sz="2000" spc="-50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355600" marR="5080" indent="-342900">
              <a:lnSpc>
                <a:spcPct val="102000"/>
              </a:lnSpc>
              <a:spcBef>
                <a:spcPts val="100"/>
              </a:spcBef>
              <a:buFontTx/>
              <a:buChar char="-"/>
            </a:pPr>
            <a:r>
              <a:rPr lang="en-US" sz="2000" spc="-50" dirty="0" err="1">
                <a:solidFill>
                  <a:srgbClr val="0F265C"/>
                </a:solidFill>
                <a:latin typeface="Onest Medium" pitchFamily="2" charset="0"/>
                <a:cs typeface="Arial Black"/>
              </a:rPr>
              <a:t>Gutor</a:t>
            </a:r>
            <a:r>
              <a:rPr lang="en-US" sz="2000" spc="-5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 </a:t>
            </a:r>
            <a:endParaRPr lang="ru-RU" sz="2000" spc="-50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355600" marR="5080" indent="-342900">
              <a:lnSpc>
                <a:spcPct val="102000"/>
              </a:lnSpc>
              <a:spcBef>
                <a:spcPts val="100"/>
              </a:spcBef>
              <a:buFontTx/>
              <a:buChar char="-"/>
            </a:pPr>
            <a:r>
              <a:rPr lang="en-US" sz="2000" spc="-50" dirty="0" err="1">
                <a:solidFill>
                  <a:srgbClr val="0F265C"/>
                </a:solidFill>
                <a:latin typeface="Onest Medium" pitchFamily="2" charset="0"/>
                <a:cs typeface="Arial Black"/>
              </a:rPr>
              <a:t>SiEL</a:t>
            </a:r>
            <a:endParaRPr lang="en-US" sz="2000" spc="-50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12700" marR="31750">
              <a:lnSpc>
                <a:spcPct val="102000"/>
              </a:lnSpc>
              <a:spcBef>
                <a:spcPts val="25"/>
              </a:spcBef>
            </a:pPr>
            <a:r>
              <a:rPr lang="ru-RU" sz="2000" spc="-5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-   </a:t>
            </a:r>
            <a:r>
              <a:rPr lang="en-US" sz="2000" spc="-5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AEG</a:t>
            </a:r>
            <a:endParaRPr lang="ru-RU" sz="2000" spc="-50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12700" marR="31750">
              <a:lnSpc>
                <a:spcPct val="102000"/>
              </a:lnSpc>
              <a:spcBef>
                <a:spcPts val="25"/>
              </a:spcBef>
            </a:pPr>
            <a:endParaRPr sz="2000" dirty="0">
              <a:latin typeface="Arial Black"/>
              <a:cs typeface="Arial Black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F115A823-DEBF-47D3-4FF8-E433FC75EBCE}"/>
                  </a:ext>
                </a:extLst>
              </p14:cNvPr>
              <p14:cNvContentPartPr/>
              <p14:nvPr/>
            </p14:nvContentPartPr>
            <p14:xfrm>
              <a:off x="760104" y="3097032"/>
              <a:ext cx="360" cy="36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F115A823-DEBF-47D3-4FF8-E433FC75EB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1104" y="308839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022F53-C1FD-41F6-94F4-91791A77C0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7" y="2078736"/>
            <a:ext cx="103632" cy="2072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1CBDF2-B3B9-413E-B7E1-5882D60662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1981200"/>
            <a:ext cx="103632" cy="207264"/>
          </a:xfrm>
          <a:prstGeom prst="rect">
            <a:avLst/>
          </a:prstGeom>
        </p:spPr>
      </p:pic>
      <p:pic>
        <p:nvPicPr>
          <p:cNvPr id="21" name="object 8">
            <a:extLst>
              <a:ext uri="{FF2B5EF4-FFF2-40B4-BE49-F238E27FC236}">
                <a16:creationId xmlns:a16="http://schemas.microsoft.com/office/drawing/2014/main" id="{DEDAAC43-A225-4C9E-B699-B8F3716A5C33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314879" y="492294"/>
            <a:ext cx="1293421" cy="3459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AB808C-5065-4904-B0E2-56807ABE4C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61014" y="436402"/>
            <a:ext cx="2347086" cy="4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F7A9D1A-3609-44C9-94E0-3BB50A4D3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5" y="6548494"/>
            <a:ext cx="9662765" cy="15699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C95CBB-4DF6-4A43-B45D-A5DD96EB0F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0" y="0"/>
            <a:ext cx="16128999" cy="913306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865" y="354228"/>
            <a:ext cx="10121003" cy="897551"/>
          </a:xfrm>
          <a:prstGeom prst="rect">
            <a:avLst/>
          </a:prstGeom>
        </p:spPr>
        <p:txBody>
          <a:bodyPr vert="horz" wrap="square" lIns="0" tIns="96391" rIns="0" bIns="0" rtlCol="0">
            <a:spAutoFit/>
          </a:bodyPr>
          <a:lstStyle/>
          <a:p>
            <a:pPr marL="736600">
              <a:lnSpc>
                <a:spcPct val="100000"/>
              </a:lnSpc>
              <a:spcBef>
                <a:spcPts val="95"/>
              </a:spcBef>
            </a:pPr>
            <a:r>
              <a:rPr lang="ru-RU" dirty="0">
                <a:latin typeface="Onest ExtraBold" pitchFamily="2" charset="0"/>
              </a:rPr>
              <a:t>РЕТРОФИТ систем гарантированного электропитания </a:t>
            </a:r>
            <a:br>
              <a:rPr lang="ru-RU" dirty="0">
                <a:latin typeface="Onest ExtraBold" pitchFamily="2" charset="0"/>
              </a:rPr>
            </a:br>
            <a:r>
              <a:rPr lang="ru-RU" dirty="0">
                <a:latin typeface="Onest ExtraBold" pitchFamily="2" charset="0"/>
              </a:rPr>
              <a:t>в условиях ограниченного бюджета.</a:t>
            </a:r>
            <a:endParaRPr sz="3200" dirty="0">
              <a:latin typeface="Onest ExtraBold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F115A823-DEBF-47D3-4FF8-E433FC75EBCE}"/>
                  </a:ext>
                </a:extLst>
              </p14:cNvPr>
              <p14:cNvContentPartPr/>
              <p14:nvPr/>
            </p14:nvContentPartPr>
            <p14:xfrm>
              <a:off x="760104" y="3097032"/>
              <a:ext cx="360" cy="36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F115A823-DEBF-47D3-4FF8-E433FC75EB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1104" y="308839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Прямоугольник 2"/>
          <p:cNvSpPr/>
          <p:nvPr/>
        </p:nvSpPr>
        <p:spPr>
          <a:xfrm>
            <a:off x="2086599" y="6796207"/>
            <a:ext cx="68533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200" b="1" spc="-100" dirty="0">
                <a:solidFill>
                  <a:schemeClr val="bg1"/>
                </a:solidFill>
                <a:latin typeface="Onest SemiBold" pitchFamily="2" charset="0"/>
                <a:cs typeface="Arial Black"/>
              </a:rPr>
              <a:t>Восстановление работоспособности оборудования комплектующие к которому не доступны к приобретению</a:t>
            </a:r>
          </a:p>
          <a:p>
            <a:pPr lvl="1" algn="l"/>
            <a:endParaRPr lang="ru-RU" spc="-1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lvl="1" algn="l"/>
            <a:endParaRPr lang="ru-RU" spc="-1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13" name="object 8">
            <a:extLst>
              <a:ext uri="{FF2B5EF4-FFF2-40B4-BE49-F238E27FC236}">
                <a16:creationId xmlns:a16="http://schemas.microsoft.com/office/drawing/2014/main" id="{31D6503D-3635-44A6-979E-2B608213313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314879" y="492294"/>
            <a:ext cx="1293421" cy="345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2B3DEE-C089-411A-8041-0C4864306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1014" y="436402"/>
            <a:ext cx="2347086" cy="4017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B31AFB-7765-4BD1-AE6A-221972DD1D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2" y="475206"/>
            <a:ext cx="689255" cy="6555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667253-441F-4E59-A6E2-9B7947370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4" y="2652659"/>
            <a:ext cx="9662765" cy="15699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6E3A325-C60E-4A55-8653-BB4F1DA4751C}"/>
              </a:ext>
            </a:extLst>
          </p:cNvPr>
          <p:cNvSpPr txBox="1"/>
          <p:nvPr/>
        </p:nvSpPr>
        <p:spPr>
          <a:xfrm>
            <a:off x="675013" y="1971371"/>
            <a:ext cx="815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spc="-100" dirty="0">
                <a:solidFill>
                  <a:srgbClr val="0F255C"/>
                </a:solidFill>
                <a:latin typeface="Onest ExtraBold" pitchFamily="2" charset="0"/>
                <a:cs typeface="Arial Black"/>
              </a:rPr>
              <a:t>Цель: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E47DA7-D257-440F-9D0A-2D3D18812538}"/>
              </a:ext>
            </a:extLst>
          </p:cNvPr>
          <p:cNvSpPr txBox="1"/>
          <p:nvPr/>
        </p:nvSpPr>
        <p:spPr>
          <a:xfrm>
            <a:off x="2110475" y="3052905"/>
            <a:ext cx="5496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2200" b="1" spc="-100" dirty="0">
                <a:solidFill>
                  <a:schemeClr val="bg1"/>
                </a:solidFill>
                <a:latin typeface="Onest SemiBold" pitchFamily="2" charset="0"/>
                <a:cs typeface="Arial Black"/>
              </a:rPr>
              <a:t>Продление срока службы оборудования до даты его полной замены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F461A03-FB53-43D3-A89B-18A2EFF93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4" y="4599510"/>
            <a:ext cx="9662765" cy="15699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8AFCC78-07F2-423A-974B-20D7967C526F}"/>
              </a:ext>
            </a:extLst>
          </p:cNvPr>
          <p:cNvSpPr txBox="1"/>
          <p:nvPr/>
        </p:nvSpPr>
        <p:spPr>
          <a:xfrm>
            <a:off x="2073899" y="4414894"/>
            <a:ext cx="766293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Onest SemiBold" pitchFamily="2" charset="0"/>
            </a:endParaRPr>
          </a:p>
          <a:p>
            <a:pPr lvl="1"/>
            <a:r>
              <a:rPr lang="ru-RU" sz="2200" b="1" spc="-100" dirty="0">
                <a:solidFill>
                  <a:schemeClr val="bg1"/>
                </a:solidFill>
                <a:latin typeface="Onest SemiBold" pitchFamily="2" charset="0"/>
                <a:cs typeface="Arial Black"/>
              </a:rPr>
              <a:t>Минимизация риска возникновения аварийной ситуации по причине выхода из строя импортного оборудования подходящим к сроку окончания эксплуатации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EDE0DC-0342-4D5D-A5C6-DCC2951118DC}"/>
              </a:ext>
            </a:extLst>
          </p:cNvPr>
          <p:cNvSpPr txBox="1"/>
          <p:nvPr/>
        </p:nvSpPr>
        <p:spPr>
          <a:xfrm>
            <a:off x="1054100" y="2776044"/>
            <a:ext cx="5763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spc="-100" dirty="0">
                <a:solidFill>
                  <a:schemeClr val="bg1"/>
                </a:solidFill>
                <a:latin typeface="Onest SemiBold" pitchFamily="2" charset="0"/>
                <a:cs typeface="Arial Black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A39D33-45D0-433D-9405-EF718F4FB138}"/>
              </a:ext>
            </a:extLst>
          </p:cNvPr>
          <p:cNvSpPr txBox="1"/>
          <p:nvPr/>
        </p:nvSpPr>
        <p:spPr>
          <a:xfrm>
            <a:off x="1054099" y="4722895"/>
            <a:ext cx="7620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spc="-100" dirty="0">
                <a:solidFill>
                  <a:schemeClr val="bg1"/>
                </a:solidFill>
                <a:latin typeface="Onest SemiBold" pitchFamily="2" charset="0"/>
                <a:cs typeface="Arial Black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766795-7C4A-4091-BB1C-960CFF7E5B43}"/>
              </a:ext>
            </a:extLst>
          </p:cNvPr>
          <p:cNvSpPr txBox="1"/>
          <p:nvPr/>
        </p:nvSpPr>
        <p:spPr>
          <a:xfrm>
            <a:off x="1054099" y="6671879"/>
            <a:ext cx="5763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spc="-100" dirty="0">
                <a:solidFill>
                  <a:schemeClr val="bg1"/>
                </a:solidFill>
                <a:latin typeface="Onest SemiBold" pitchFamily="2" charset="0"/>
                <a:cs typeface="Arial Black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80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0DCEB3-791B-4760-9CEA-F7E4ABADC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0" y="0"/>
            <a:ext cx="16128999" cy="913306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900" y="257771"/>
            <a:ext cx="9448297" cy="1297661"/>
          </a:xfrm>
          <a:prstGeom prst="rect">
            <a:avLst/>
          </a:prstGeom>
        </p:spPr>
        <p:txBody>
          <a:bodyPr vert="horz" wrap="square" lIns="0" tIns="96391" rIns="0" bIns="0" rtlCol="0">
            <a:spAutoFit/>
          </a:bodyPr>
          <a:lstStyle/>
          <a:p>
            <a:pPr marL="736600">
              <a:lnSpc>
                <a:spcPct val="100000"/>
              </a:lnSpc>
              <a:spcBef>
                <a:spcPts val="95"/>
              </a:spcBef>
            </a:pPr>
            <a:r>
              <a:rPr lang="ru-RU" dirty="0"/>
              <a:t>Оценка экономической составляющей процесса модернизации промышленных систем электропитания</a:t>
            </a:r>
            <a:endParaRPr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F115A823-DEBF-47D3-4FF8-E433FC75EBCE}"/>
                  </a:ext>
                </a:extLst>
              </p14:cNvPr>
              <p14:cNvContentPartPr/>
              <p14:nvPr/>
            </p14:nvContentPartPr>
            <p14:xfrm>
              <a:off x="760104" y="3097032"/>
              <a:ext cx="360" cy="36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F115A823-DEBF-47D3-4FF8-E433FC75EB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1104" y="308839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object 3"/>
          <p:cNvSpPr txBox="1"/>
          <p:nvPr/>
        </p:nvSpPr>
        <p:spPr>
          <a:xfrm>
            <a:off x="1968561" y="2408897"/>
            <a:ext cx="4343339" cy="3826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lang="ru-RU" sz="2000" b="1" spc="90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РЕТРОФИТ </a:t>
            </a:r>
            <a:r>
              <a:rPr sz="2000" b="1" spc="90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МОДУЛЬНЫ</a:t>
            </a:r>
            <a:r>
              <a:rPr lang="ru-RU" sz="2000" b="1" spc="90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Х</a:t>
            </a:r>
            <a:r>
              <a:rPr sz="2000" b="1" spc="5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 </a:t>
            </a:r>
            <a:r>
              <a:rPr sz="2000" b="1" spc="85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СИСТЕМ</a:t>
            </a:r>
            <a:r>
              <a:rPr lang="ru-RU" sz="2000" b="1" spc="85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 </a:t>
            </a:r>
            <a:r>
              <a:rPr sz="2000" b="1" spc="70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ГАРАНТИРОВАННОГО </a:t>
            </a:r>
            <a:r>
              <a:rPr sz="2000" b="1" spc="75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ЭЛЕКТРОПИТАНИЯ</a:t>
            </a:r>
            <a:r>
              <a:rPr sz="2000" b="1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 </a:t>
            </a:r>
            <a:r>
              <a:rPr sz="2000" b="1" spc="60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ПОСТОЯННОГО </a:t>
            </a:r>
            <a:r>
              <a:rPr lang="ru-RU" sz="2000" b="1" spc="60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И </a:t>
            </a:r>
            <a:r>
              <a:rPr sz="2000" b="1" spc="85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ИПЕРЕМЕННОГО</a:t>
            </a:r>
            <a:r>
              <a:rPr sz="2000" b="1" spc="20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 </a:t>
            </a:r>
            <a:r>
              <a:rPr sz="2000" b="1" spc="85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ТОКА</a:t>
            </a:r>
            <a:r>
              <a:rPr lang="ru-RU" sz="2000" b="1" spc="5" dirty="0">
                <a:solidFill>
                  <a:srgbClr val="0F265C"/>
                </a:solidFill>
                <a:latin typeface="Onest Medium" pitchFamily="2" charset="0"/>
                <a:cs typeface="Tahoma"/>
              </a:rPr>
              <a:t>:</a:t>
            </a:r>
            <a:endParaRPr sz="2000" dirty="0">
              <a:latin typeface="Onest Medium" pitchFamily="2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ru-RU" sz="2000" spc="-20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342900" indent="-342900">
              <a:lnSpc>
                <a:spcPct val="100000"/>
              </a:lnSpc>
              <a:spcBef>
                <a:spcPts val="55"/>
              </a:spcBef>
              <a:buFontTx/>
              <a:buChar char="-"/>
            </a:pPr>
            <a:r>
              <a:rPr sz="2000" spc="-55" dirty="0" err="1">
                <a:solidFill>
                  <a:srgbClr val="0F265C"/>
                </a:solidFill>
                <a:latin typeface="Onest Medium" pitchFamily="2" charset="0"/>
                <a:cs typeface="Arial Black"/>
              </a:rPr>
              <a:t>Eltek</a:t>
            </a:r>
            <a:endParaRPr lang="ru-RU" sz="2000" spc="-55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342900" indent="-342900">
              <a:lnSpc>
                <a:spcPct val="100000"/>
              </a:lnSpc>
              <a:spcBef>
                <a:spcPts val="55"/>
              </a:spcBef>
              <a:buFontTx/>
              <a:buChar char="-"/>
            </a:pPr>
            <a:r>
              <a:rPr sz="2000" spc="-11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CE+T</a:t>
            </a:r>
            <a:r>
              <a:rPr sz="2000" spc="-4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 </a:t>
            </a:r>
            <a:r>
              <a:rPr sz="2000" spc="-114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(TSI</a:t>
            </a:r>
            <a:r>
              <a:rPr sz="2000" spc="-3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 </a:t>
            </a:r>
            <a:r>
              <a:rPr sz="2000" spc="-5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Bravo)</a:t>
            </a:r>
            <a:endParaRPr lang="ru-RU" sz="2000" spc="-50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342900" indent="-342900">
              <a:lnSpc>
                <a:spcPct val="100000"/>
              </a:lnSpc>
              <a:spcBef>
                <a:spcPts val="55"/>
              </a:spcBef>
              <a:buFontTx/>
              <a:buChar char="-"/>
            </a:pPr>
            <a:r>
              <a:rPr sz="2000" spc="-2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HVR</a:t>
            </a:r>
            <a:endParaRPr lang="ru-RU" sz="2000" spc="-25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342900" indent="-342900">
              <a:lnSpc>
                <a:spcPct val="100000"/>
              </a:lnSpc>
              <a:spcBef>
                <a:spcPts val="55"/>
              </a:spcBef>
              <a:buFontTx/>
              <a:buChar char="-"/>
            </a:pPr>
            <a:r>
              <a:rPr lang="en-US" sz="2000" spc="-25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BENNING</a:t>
            </a:r>
            <a:endParaRPr lang="ru-RU" sz="2000" spc="-25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342900" indent="-342900">
              <a:lnSpc>
                <a:spcPct val="100000"/>
              </a:lnSpc>
              <a:spcBef>
                <a:spcPts val="55"/>
              </a:spcBef>
              <a:buFontTx/>
              <a:buChar char="-"/>
            </a:pPr>
            <a:r>
              <a:rPr lang="en-US" sz="2000" spc="-25" dirty="0" err="1">
                <a:solidFill>
                  <a:srgbClr val="0F265C"/>
                </a:solidFill>
                <a:latin typeface="Onest Medium" pitchFamily="2" charset="0"/>
                <a:cs typeface="Arial Black"/>
              </a:rPr>
              <a:t>Cordex</a:t>
            </a:r>
            <a:endParaRPr lang="ru-RU" sz="2000" spc="-25" dirty="0">
              <a:solidFill>
                <a:srgbClr val="0F265C"/>
              </a:solidFill>
              <a:latin typeface="Onest Medium" pitchFamily="2" charset="0"/>
              <a:cs typeface="Arial Black"/>
            </a:endParaRPr>
          </a:p>
          <a:p>
            <a:pPr marL="342900" indent="-342900">
              <a:lnSpc>
                <a:spcPct val="100000"/>
              </a:lnSpc>
              <a:spcBef>
                <a:spcPts val="55"/>
              </a:spcBef>
              <a:buFontTx/>
              <a:buChar char="-"/>
            </a:pPr>
            <a:r>
              <a:rPr lang="en-US" sz="2000" spc="-3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Eaton</a:t>
            </a:r>
            <a:r>
              <a:rPr lang="ru-RU" sz="2000" spc="-30" dirty="0">
                <a:solidFill>
                  <a:srgbClr val="0F265C"/>
                </a:solidFill>
                <a:latin typeface="Onest Medium" pitchFamily="2" charset="0"/>
                <a:cs typeface="Arial Black"/>
              </a:rPr>
              <a:t>.</a:t>
            </a:r>
            <a:endParaRPr lang="en-US" sz="2000" spc="-25" dirty="0">
              <a:solidFill>
                <a:srgbClr val="0F265C"/>
              </a:solidFill>
              <a:latin typeface="Onest Medium" pitchFamily="2" charset="0"/>
              <a:cs typeface="Arial Black"/>
              <a:hlinkClick r:id="rId10"/>
            </a:endParaRPr>
          </a:p>
        </p:txBody>
      </p:sp>
      <p:sp>
        <p:nvSpPr>
          <p:cNvPr id="27" name="object 11"/>
          <p:cNvSpPr txBox="1"/>
          <p:nvPr/>
        </p:nvSpPr>
        <p:spPr>
          <a:xfrm>
            <a:off x="8589773" y="2191563"/>
            <a:ext cx="4879740" cy="411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 algn="l">
              <a:lnSpc>
                <a:spcPct val="150000"/>
              </a:lnSpc>
              <a:spcBef>
                <a:spcPts val="95"/>
              </a:spcBef>
            </a:pPr>
            <a:r>
              <a:rPr lang="ru-RU" sz="2000" b="1" dirty="0">
                <a:solidFill>
                  <a:srgbClr val="0F265C"/>
                </a:solidFill>
                <a:latin typeface="Tahoma"/>
                <a:cs typeface="Tahoma"/>
              </a:rPr>
              <a:t>СТОИМОСТЬ РЕТРОФИТА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498C36-288D-4159-AC23-6CDD17707B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2" y="475206"/>
            <a:ext cx="689255" cy="655596"/>
          </a:xfrm>
          <a:prstGeom prst="rect">
            <a:avLst/>
          </a:prstGeom>
        </p:spPr>
      </p:pic>
      <p:pic>
        <p:nvPicPr>
          <p:cNvPr id="13" name="object 8">
            <a:extLst>
              <a:ext uri="{FF2B5EF4-FFF2-40B4-BE49-F238E27FC236}">
                <a16:creationId xmlns:a16="http://schemas.microsoft.com/office/drawing/2014/main" id="{DCBF73D2-8F4B-4F99-BDAC-1552F5AB6A1E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314879" y="492294"/>
            <a:ext cx="1293421" cy="345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DDC495-BCEA-4C3E-A861-063FF9F192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61014" y="436402"/>
            <a:ext cx="2347086" cy="4017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345D4C-850B-4375-9FF3-C9E7F8872B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826">
            <a:off x="6624736" y="3334504"/>
            <a:ext cx="4535433" cy="40568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AE8446-535F-439F-95C8-46FC504BAFC1}"/>
              </a:ext>
            </a:extLst>
          </p:cNvPr>
          <p:cNvSpPr txBox="1"/>
          <p:nvPr/>
        </p:nvSpPr>
        <p:spPr>
          <a:xfrm>
            <a:off x="11813328" y="4016846"/>
            <a:ext cx="2355269" cy="93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74295" algn="l">
              <a:spcBef>
                <a:spcPts val="95"/>
              </a:spcBef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Onest Medium" pitchFamily="2" charset="0"/>
              <a:cs typeface="Tahoma"/>
            </a:endParaRPr>
          </a:p>
          <a:p>
            <a:pPr marL="12700" marR="5080" indent="74295" algn="l">
              <a:spcBef>
                <a:spcPts val="95"/>
              </a:spcBef>
            </a:pPr>
            <a:r>
              <a:rPr lang="ru-RU" sz="1800" b="1" dirty="0">
                <a:solidFill>
                  <a:srgbClr val="0F265C"/>
                </a:solidFill>
                <a:latin typeface="Onest" pitchFamily="2" charset="0"/>
                <a:cs typeface="Tahoma"/>
              </a:rPr>
              <a:t>от стоимости </a:t>
            </a:r>
            <a:br>
              <a:rPr lang="ru-RU" b="1" dirty="0">
                <a:solidFill>
                  <a:srgbClr val="0F265C"/>
                </a:solidFill>
                <a:latin typeface="Onest" pitchFamily="2" charset="0"/>
                <a:cs typeface="Tahoma"/>
              </a:rPr>
            </a:br>
            <a:r>
              <a:rPr lang="ru-RU" b="1" dirty="0">
                <a:solidFill>
                  <a:srgbClr val="0F265C"/>
                </a:solidFill>
                <a:latin typeface="Onest" pitchFamily="2" charset="0"/>
                <a:cs typeface="Tahoma"/>
              </a:rPr>
              <a:t> </a:t>
            </a:r>
            <a:r>
              <a:rPr lang="ru-RU" sz="1800" b="1" dirty="0">
                <a:solidFill>
                  <a:srgbClr val="0F265C"/>
                </a:solidFill>
                <a:latin typeface="Onest" pitchFamily="2" charset="0"/>
                <a:cs typeface="Tahoma"/>
              </a:rPr>
              <a:t>изделия</a:t>
            </a:r>
            <a:endParaRPr lang="ru-RU" sz="1800" dirty="0">
              <a:solidFill>
                <a:srgbClr val="0F265C"/>
              </a:solidFill>
              <a:latin typeface="Onest" pitchFamily="2" charset="0"/>
              <a:cs typeface="Tahom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2EED88-CE34-414A-95DB-4A3D3EE2BD81}"/>
              </a:ext>
            </a:extLst>
          </p:cNvPr>
          <p:cNvSpPr txBox="1"/>
          <p:nvPr/>
        </p:nvSpPr>
        <p:spPr>
          <a:xfrm>
            <a:off x="11874500" y="3720947"/>
            <a:ext cx="1595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9EE3"/>
                </a:solidFill>
                <a:latin typeface="Onest Medium" pitchFamily="2" charset="0"/>
                <a:cs typeface="Tahoma"/>
              </a:rPr>
              <a:t>от</a:t>
            </a:r>
            <a:r>
              <a:rPr lang="ru-RU" sz="1800" b="1" dirty="0">
                <a:solidFill>
                  <a:srgbClr val="009EE3"/>
                </a:solidFill>
                <a:latin typeface="Onest Medium" pitchFamily="2" charset="0"/>
                <a:cs typeface="Tahoma"/>
              </a:rPr>
              <a:t> </a:t>
            </a:r>
            <a:r>
              <a:rPr lang="ru-RU" sz="3600" b="1" dirty="0">
                <a:solidFill>
                  <a:srgbClr val="009EE3"/>
                </a:solidFill>
                <a:latin typeface="Onest Medium" pitchFamily="2" charset="0"/>
                <a:cs typeface="Tahoma"/>
              </a:rPr>
              <a:t>15%</a:t>
            </a:r>
            <a:endParaRPr lang="ru-RU" sz="3600" dirty="0">
              <a:solidFill>
                <a:srgbClr val="009EE3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1D524AE-328B-4A14-B24F-BAF2FC9D2A8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29" y="2459736"/>
            <a:ext cx="103632" cy="20726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61CB321-3771-43C5-9C21-D659D6D5F3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2362200"/>
            <a:ext cx="103632" cy="20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7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DB72A1-A28A-41EE-9860-B2E61CBB5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931"/>
            <a:ext cx="16128999" cy="91330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231773"/>
            <a:ext cx="16130013" cy="62991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06617" y="363456"/>
            <a:ext cx="11943953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85" dirty="0">
                <a:latin typeface="Onest ExtraBold" pitchFamily="2" charset="0"/>
              </a:rPr>
              <a:t>РЕТРОФИТ в</a:t>
            </a:r>
            <a:r>
              <a:rPr lang="en-US" spc="85" dirty="0">
                <a:latin typeface="Onest ExtraBold" pitchFamily="2" charset="0"/>
              </a:rPr>
              <a:t> </a:t>
            </a:r>
            <a:r>
              <a:rPr lang="ru-RU" spc="85" dirty="0">
                <a:latin typeface="Onest ExtraBold" pitchFamily="2" charset="0"/>
              </a:rPr>
              <a:t> шкафах оперативного постоянного </a:t>
            </a:r>
            <a:br>
              <a:rPr lang="ru-RU" spc="85" dirty="0">
                <a:latin typeface="Onest ExtraBold" pitchFamily="2" charset="0"/>
              </a:rPr>
            </a:br>
            <a:r>
              <a:rPr lang="ru-RU" spc="85" dirty="0">
                <a:latin typeface="Onest ExtraBold" pitchFamily="2" charset="0"/>
              </a:rPr>
              <a:t>тока на объекте эксплуатации</a:t>
            </a:r>
            <a:endParaRPr spc="55" dirty="0">
              <a:latin typeface="Onest ExtraBold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7500" r="12963" b="23334"/>
          <a:stretch/>
        </p:blipFill>
        <p:spPr>
          <a:xfrm>
            <a:off x="386683" y="3574319"/>
            <a:ext cx="3062463" cy="4941702"/>
          </a:xfrm>
          <a:prstGeom prst="snip2DiagRect">
            <a:avLst>
              <a:gd name="adj1" fmla="val 1424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07" y="3707593"/>
            <a:ext cx="3663655" cy="4884873"/>
          </a:xfrm>
          <a:prstGeom prst="snip2DiagRect">
            <a:avLst>
              <a:gd name="adj1" fmla="val 1424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3" t="12500" r="13486" b="30833"/>
          <a:stretch/>
        </p:blipFill>
        <p:spPr>
          <a:xfrm>
            <a:off x="8445500" y="3751088"/>
            <a:ext cx="3566825" cy="4916008"/>
          </a:xfrm>
          <a:prstGeom prst="snip2DiagRect">
            <a:avLst>
              <a:gd name="adj1" fmla="val 1424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04746" y="3735304"/>
            <a:ext cx="3383646" cy="4907570"/>
          </a:xfrm>
          <a:prstGeom prst="snip2DiagRect">
            <a:avLst>
              <a:gd name="adj1" fmla="val 1424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Левая фигурная скобка 41"/>
          <p:cNvSpPr/>
          <p:nvPr/>
        </p:nvSpPr>
        <p:spPr>
          <a:xfrm rot="5400000">
            <a:off x="4560231" y="-39861"/>
            <a:ext cx="550016" cy="61906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Левая фигурная скобка 42"/>
          <p:cNvSpPr/>
          <p:nvPr/>
        </p:nvSpPr>
        <p:spPr>
          <a:xfrm rot="5400000">
            <a:off x="10908686" y="-149929"/>
            <a:ext cx="539401" cy="642142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5"/>
          <p:cNvSpPr txBox="1"/>
          <p:nvPr/>
        </p:nvSpPr>
        <p:spPr>
          <a:xfrm>
            <a:off x="4386810" y="2177211"/>
            <a:ext cx="896857" cy="452303"/>
          </a:xfrm>
          <a:prstGeom prst="rect">
            <a:avLst/>
          </a:prstGeom>
          <a:solidFill>
            <a:srgbClr val="0E245C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100"/>
              </a:spcBef>
            </a:pPr>
            <a:r>
              <a:rPr lang="ru-RU" sz="2800" b="1" spc="95" dirty="0">
                <a:solidFill>
                  <a:schemeClr val="bg1"/>
                </a:solidFill>
                <a:latin typeface="Onest SemiBold" pitchFamily="2" charset="0"/>
                <a:cs typeface="Tahoma"/>
              </a:rPr>
              <a:t>  До</a:t>
            </a:r>
            <a:endParaRPr sz="2800" dirty="0">
              <a:solidFill>
                <a:schemeClr val="bg1"/>
              </a:solidFill>
              <a:latin typeface="Onest SemiBold" pitchFamily="2" charset="0"/>
              <a:cs typeface="Tahoma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10568786" y="2209247"/>
            <a:ext cx="1219200" cy="452303"/>
          </a:xfrm>
          <a:prstGeom prst="rect">
            <a:avLst/>
          </a:prstGeom>
          <a:solidFill>
            <a:srgbClr val="0E245C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100"/>
              </a:spcBef>
            </a:pPr>
            <a:r>
              <a:rPr lang="ru-RU" sz="2800" b="1" spc="95" dirty="0">
                <a:solidFill>
                  <a:schemeClr val="bg1"/>
                </a:solidFill>
                <a:latin typeface="Onest SemiBold" pitchFamily="2" charset="0"/>
                <a:cs typeface="Tahoma"/>
              </a:rPr>
              <a:t>После</a:t>
            </a:r>
            <a:endParaRPr sz="2800" b="1" spc="95" dirty="0">
              <a:solidFill>
                <a:schemeClr val="bg1"/>
              </a:solidFill>
              <a:latin typeface="Onest SemiBold" pitchFamily="2" charset="0"/>
              <a:cs typeface="Tahoma"/>
            </a:endParaRPr>
          </a:p>
        </p:txBody>
      </p:sp>
      <p:pic>
        <p:nvPicPr>
          <p:cNvPr id="18" name="object 22">
            <a:extLst>
              <a:ext uri="{FF2B5EF4-FFF2-40B4-BE49-F238E27FC236}">
                <a16:creationId xmlns:a16="http://schemas.microsoft.com/office/drawing/2014/main" id="{B54453AE-9AA4-19D8-6D75-BD1948DEE70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10" y="422925"/>
            <a:ext cx="549401" cy="549401"/>
          </a:xfrm>
          <a:prstGeom prst="rect">
            <a:avLst/>
          </a:prstGeom>
        </p:spPr>
      </p:pic>
      <p:pic>
        <p:nvPicPr>
          <p:cNvPr id="24" name="object 8">
            <a:extLst>
              <a:ext uri="{FF2B5EF4-FFF2-40B4-BE49-F238E27FC236}">
                <a16:creationId xmlns:a16="http://schemas.microsoft.com/office/drawing/2014/main" id="{85254378-A3C8-42BB-AE73-412BB1448BF0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314879" y="492294"/>
            <a:ext cx="1293421" cy="3459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EF7EBFC-52FB-4734-909C-1D4BDE3CC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1014" y="436402"/>
            <a:ext cx="2347086" cy="4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4">
            <a:extLst>
              <a:ext uri="{FF2B5EF4-FFF2-40B4-BE49-F238E27FC236}">
                <a16:creationId xmlns:a16="http://schemas.microsoft.com/office/drawing/2014/main" id="{BD880604-2226-4107-BBE6-8B2EE86083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6141700" cy="9171525"/>
          </a:xfrm>
          <a:prstGeom prst="rect">
            <a:avLst/>
          </a:prstGeom>
        </p:spPr>
      </p:pic>
      <p:sp>
        <p:nvSpPr>
          <p:cNvPr id="44" name="object 3">
            <a:extLst>
              <a:ext uri="{FF2B5EF4-FFF2-40B4-BE49-F238E27FC236}">
                <a16:creationId xmlns:a16="http://schemas.microsoft.com/office/drawing/2014/main" id="{35FECC0A-AC23-B6A1-45EE-6548390D59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64500" y="1824936"/>
            <a:ext cx="72186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300" dirty="0">
                <a:solidFill>
                  <a:srgbClr val="FF0000"/>
                </a:solidFill>
                <a:latin typeface="Onest SemiBold" pitchFamily="2" charset="0"/>
              </a:rPr>
              <a:t>Заключение</a:t>
            </a:r>
            <a:endParaRPr sz="3300" dirty="0">
              <a:solidFill>
                <a:srgbClr val="FF0000"/>
              </a:solidFill>
              <a:latin typeface="Onest SemiBold" pitchFamily="2" charset="0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8967319" y="2353256"/>
            <a:ext cx="5726581" cy="5277086"/>
          </a:xfrm>
          <a:prstGeom prst="rect">
            <a:avLst/>
          </a:prstGeom>
        </p:spPr>
        <p:txBody>
          <a:bodyPr vert="horz" wrap="square" lIns="0" tIns="394970" rIns="0" bIns="0" rtlCol="0">
            <a:spAutoFit/>
          </a:bodyPr>
          <a:lstStyle/>
          <a:p>
            <a:pPr marL="355600" marR="409575" indent="-342900" algn="l">
              <a:spcBef>
                <a:spcPts val="1250"/>
              </a:spcBef>
              <a:buFontTx/>
              <a:buAutoNum type="arabicPeriod"/>
            </a:pPr>
            <a:endParaRPr lang="ru-RU" spc="-100" dirty="0">
              <a:solidFill>
                <a:srgbClr val="0F255C"/>
              </a:solidFill>
              <a:latin typeface="Arial Black"/>
              <a:cs typeface="Arial Black"/>
            </a:endParaRPr>
          </a:p>
          <a:p>
            <a:pPr marL="12700" marR="409575" algn="l">
              <a:spcBef>
                <a:spcPts val="1250"/>
              </a:spcBef>
            </a:pPr>
            <a:r>
              <a:rPr lang="ru-RU" spc="-100" dirty="0" err="1">
                <a:solidFill>
                  <a:srgbClr val="0F255C"/>
                </a:solidFill>
                <a:latin typeface="Onest Medium" pitchFamily="2" charset="0"/>
                <a:cs typeface="Arial Black"/>
              </a:rPr>
              <a:t>Ретрофит</a:t>
            </a:r>
            <a:r>
              <a:rPr lang="ru-RU" spc="-10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 систем электропитания позволяет продлить срок службы оборудования с минимальным бюджетом</a:t>
            </a:r>
          </a:p>
          <a:p>
            <a:pPr marL="12700" marR="409575" algn="l">
              <a:spcBef>
                <a:spcPts val="1250"/>
              </a:spcBef>
            </a:pPr>
            <a:endParaRPr lang="ru-RU" spc="-100" dirty="0">
              <a:solidFill>
                <a:srgbClr val="0F255C"/>
              </a:solidFill>
              <a:latin typeface="Onest SemiBold" pitchFamily="2" charset="0"/>
              <a:cs typeface="Arial Black"/>
            </a:endParaRPr>
          </a:p>
          <a:p>
            <a:pPr marL="12700" marR="409575" algn="l">
              <a:spcBef>
                <a:spcPts val="1250"/>
              </a:spcBef>
            </a:pPr>
            <a:r>
              <a:rPr lang="ru-RU" spc="-10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Работы возможно произвести как силами завода изготовителя так и собственными силами с дальнейшим обучением персонала</a:t>
            </a:r>
          </a:p>
          <a:p>
            <a:pPr marL="12700" marR="409575" algn="l">
              <a:spcBef>
                <a:spcPts val="1250"/>
              </a:spcBef>
            </a:pPr>
            <a:endParaRPr lang="ru-RU" spc="-100" dirty="0">
              <a:solidFill>
                <a:srgbClr val="0F255C"/>
              </a:solidFill>
              <a:latin typeface="Onest SemiBold" pitchFamily="2" charset="0"/>
              <a:cs typeface="Arial Black"/>
            </a:endParaRPr>
          </a:p>
          <a:p>
            <a:pPr marL="12700" marR="409575" algn="l">
              <a:spcBef>
                <a:spcPts val="1250"/>
              </a:spcBef>
            </a:pPr>
            <a:r>
              <a:rPr lang="ru-RU" spc="-10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Ввиду большой вариативности типа систем оценку возможности и целесообразности </a:t>
            </a:r>
            <a:r>
              <a:rPr lang="ru-RU" spc="-100" dirty="0" err="1">
                <a:solidFill>
                  <a:srgbClr val="0F255C"/>
                </a:solidFill>
                <a:latin typeface="Onest Medium" pitchFamily="2" charset="0"/>
                <a:cs typeface="Arial Black"/>
              </a:rPr>
              <a:t>ретрофита</a:t>
            </a:r>
            <a:r>
              <a:rPr lang="ru-RU" spc="-100" dirty="0">
                <a:solidFill>
                  <a:srgbClr val="0F255C"/>
                </a:solidFill>
                <a:latin typeface="Onest Medium" pitchFamily="2" charset="0"/>
                <a:cs typeface="Arial Black"/>
              </a:rPr>
              <a:t> возможно производить только после тщательного анализа оборудования</a:t>
            </a:r>
          </a:p>
          <a:p>
            <a:pPr marL="355600" marR="409575" indent="-342900" algn="l">
              <a:lnSpc>
                <a:spcPct val="100000"/>
              </a:lnSpc>
              <a:spcBef>
                <a:spcPts val="1250"/>
              </a:spcBef>
              <a:buAutoNum type="arabicPeriod"/>
            </a:pPr>
            <a:endParaRPr lang="ru-RU" sz="1800" dirty="0">
              <a:latin typeface="Arial Black"/>
              <a:cs typeface="Arial Black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BCC1A9-CE98-46D7-ADC4-1DE9A2D168D4}"/>
              </a:ext>
            </a:extLst>
          </p:cNvPr>
          <p:cNvSpPr txBox="1"/>
          <p:nvPr/>
        </p:nvSpPr>
        <p:spPr>
          <a:xfrm>
            <a:off x="8220052" y="3002332"/>
            <a:ext cx="6309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Onest SemiBold" pitchFamily="2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114137-DAA6-48D9-882C-C110F10B4DB2}"/>
              </a:ext>
            </a:extLst>
          </p:cNvPr>
          <p:cNvSpPr txBox="1"/>
          <p:nvPr/>
        </p:nvSpPr>
        <p:spPr>
          <a:xfrm>
            <a:off x="8095561" y="4437801"/>
            <a:ext cx="6309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Onest SemiBold" pitchFamily="2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478711-8FEF-45A9-97D1-CB3AF0EFD5B0}"/>
              </a:ext>
            </a:extLst>
          </p:cNvPr>
          <p:cNvSpPr txBox="1"/>
          <p:nvPr/>
        </p:nvSpPr>
        <p:spPr>
          <a:xfrm>
            <a:off x="8079231" y="5867400"/>
            <a:ext cx="6309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Onest SemiBold" pitchFamily="2" charset="0"/>
              </a:rPr>
              <a:t>3</a:t>
            </a:r>
          </a:p>
        </p:txBody>
      </p:sp>
      <p:pic>
        <p:nvPicPr>
          <p:cNvPr id="32" name="object 8">
            <a:extLst>
              <a:ext uri="{FF2B5EF4-FFF2-40B4-BE49-F238E27FC236}">
                <a16:creationId xmlns:a16="http://schemas.microsoft.com/office/drawing/2014/main" id="{A9AA7D10-6DA0-4239-86E6-B303605DD3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14879" y="492294"/>
            <a:ext cx="1293421" cy="3459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32C747-1CEB-4D0E-9603-DAB4F7B56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1014" y="436402"/>
            <a:ext cx="2347086" cy="4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56" y="0"/>
            <a:ext cx="16112305" cy="91440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5AD27EB-1638-8589-0767-026E5AE30FE1}"/>
              </a:ext>
            </a:extLst>
          </p:cNvPr>
          <p:cNvSpPr/>
          <p:nvPr/>
        </p:nvSpPr>
        <p:spPr>
          <a:xfrm>
            <a:off x="919542" y="3115270"/>
            <a:ext cx="9148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nest ExtraBold" pitchFamily="2" charset="0"/>
              </a:rPr>
              <a:t>Благодарим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4871" y="7444775"/>
            <a:ext cx="2164695" cy="470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50000"/>
              </a:lnSpc>
              <a:spcBef>
                <a:spcPts val="545"/>
              </a:spcBef>
            </a:pPr>
            <a:r>
              <a:rPr lang="ru-RU" sz="1800" spc="-45" dirty="0">
                <a:solidFill>
                  <a:schemeClr val="bg1"/>
                </a:solidFill>
                <a:latin typeface="Onest SemiBold" pitchFamily="2" charset="0"/>
                <a:cs typeface="Verdana"/>
              </a:rPr>
              <a:t>+7(495) 150-75-27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1502" y="7373388"/>
            <a:ext cx="2106346" cy="470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ru-RU" sz="1800" spc="-45" dirty="0">
                <a:solidFill>
                  <a:schemeClr val="bg1"/>
                </a:solidFill>
                <a:latin typeface="Onest SemiBold" pitchFamily="2" charset="0"/>
                <a:cs typeface="Verdana"/>
              </a:rPr>
              <a:t>+7(932) 541-27-39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29548" y="7384531"/>
            <a:ext cx="1560684" cy="470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US" sz="1800" spc="-45" dirty="0">
                <a:solidFill>
                  <a:schemeClr val="bg1"/>
                </a:solidFill>
                <a:latin typeface="Onest SemiBold" pitchFamily="2" charset="0"/>
                <a:cs typeface="Verdana"/>
              </a:rPr>
              <a:t>159@sgep.ru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4796" y="6199539"/>
            <a:ext cx="8064500" cy="7387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45" dirty="0" err="1">
                <a:solidFill>
                  <a:schemeClr val="bg1"/>
                </a:solidFill>
                <a:latin typeface="Verdana"/>
                <a:cs typeface="Verdana"/>
              </a:rPr>
              <a:t>Немальцев</a:t>
            </a:r>
            <a:r>
              <a:rPr lang="ru-RU" sz="2200" b="1" spc="-45" dirty="0">
                <a:solidFill>
                  <a:schemeClr val="bg1"/>
                </a:solidFill>
                <a:latin typeface="Verdana"/>
                <a:cs typeface="Verdana"/>
              </a:rPr>
              <a:t> Александр</a:t>
            </a:r>
          </a:p>
          <a:p>
            <a:pPr marL="12700" marR="5080">
              <a:lnSpc>
                <a:spcPct val="118800"/>
              </a:lnSpc>
              <a:spcBef>
                <a:spcPts val="60"/>
              </a:spcBef>
            </a:pPr>
            <a:r>
              <a:rPr lang="ru-RU" sz="1800" spc="-45" dirty="0">
                <a:solidFill>
                  <a:schemeClr val="bg1"/>
                </a:solidFill>
                <a:latin typeface="Verdana"/>
                <a:cs typeface="Verdana"/>
              </a:rPr>
              <a:t>Департамент развития проектов</a:t>
            </a:r>
          </a:p>
        </p:txBody>
      </p:sp>
      <p:sp>
        <p:nvSpPr>
          <p:cNvPr id="32" name="object 14"/>
          <p:cNvSpPr txBox="1">
            <a:spLocks/>
          </p:cNvSpPr>
          <p:nvPr/>
        </p:nvSpPr>
        <p:spPr>
          <a:xfrm>
            <a:off x="1038352" y="4357530"/>
            <a:ext cx="1194395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600" b="1" i="0">
                <a:solidFill>
                  <a:srgbClr val="0F255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spc="85" dirty="0">
                <a:solidFill>
                  <a:schemeClr val="bg1"/>
                </a:solidFill>
                <a:latin typeface="Onest SemiBold" pitchFamily="2" charset="0"/>
              </a:rPr>
              <a:t>Подберем самое оптимальное решение для ваших задач!</a:t>
            </a:r>
            <a:endParaRPr lang="ru-RU" sz="2800" spc="55" dirty="0">
              <a:solidFill>
                <a:schemeClr val="bg1"/>
              </a:solidFill>
              <a:latin typeface="Onest SemiBold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23E5A0-EC5E-4DDA-A2E3-F80E29375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954331"/>
            <a:ext cx="4341702" cy="1080469"/>
          </a:xfrm>
          <a:prstGeom prst="rect">
            <a:avLst/>
          </a:prstGeom>
        </p:spPr>
      </p:pic>
      <p:pic>
        <p:nvPicPr>
          <p:cNvPr id="27" name="object 6">
            <a:extLst>
              <a:ext uri="{FF2B5EF4-FFF2-40B4-BE49-F238E27FC236}">
                <a16:creationId xmlns:a16="http://schemas.microsoft.com/office/drawing/2014/main" id="{91F6A5CB-1AAD-4B17-81C1-C4AE283E12E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566" y="1222222"/>
            <a:ext cx="2355082" cy="5865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C67F7F-B2E1-4E2C-907A-6748981A5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03" y="7391400"/>
            <a:ext cx="566997" cy="5623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127F96-4D63-4A4A-8FDB-D0BAE56F4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46" y="7391400"/>
            <a:ext cx="451754" cy="4517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BAF554-1803-4031-9FE4-B5F95208F2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7391400"/>
            <a:ext cx="470193" cy="4701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</TotalTime>
  <Words>347</Words>
  <Application>Microsoft Office PowerPoint</Application>
  <PresentationFormat>Произвольный</PresentationFormat>
  <Paragraphs>75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 Black</vt:lpstr>
      <vt:lpstr>Calibri</vt:lpstr>
      <vt:lpstr>Onest</vt:lpstr>
      <vt:lpstr>Onest ExtraBold</vt:lpstr>
      <vt:lpstr>Onest Medium</vt:lpstr>
      <vt:lpstr>Onest SemiBold</vt:lpstr>
      <vt:lpstr>Tahoma</vt:lpstr>
      <vt:lpstr>Verdana</vt:lpstr>
      <vt:lpstr>Office Theme</vt:lpstr>
      <vt:lpstr>Презентация PowerPoint</vt:lpstr>
      <vt:lpstr>Презентация PowerPoint</vt:lpstr>
      <vt:lpstr>Завод изготовитель  систем гарантированного питания </vt:lpstr>
      <vt:lpstr>РЕТРОФИТ систем гарантированного электропитания  в условиях ограниченного бюджета.</vt:lpstr>
      <vt:lpstr>Оценка экономической составляющей процесса модернизации промышленных систем электропитания</vt:lpstr>
      <vt:lpstr>РЕТРОФИТ в  шкафах оперативного постоянного  тока на объекте эксплуатации</vt:lpstr>
      <vt:lpstr>Заключение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99</cp:revision>
  <dcterms:created xsi:type="dcterms:W3CDTF">2025-10-13T14:34:37Z</dcterms:created>
  <dcterms:modified xsi:type="dcterms:W3CDTF">2025-10-23T08:51:34Z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2024-10-11T00:00:00Z</vt:filetime>
  </property>
  <property fmtid="{D5CDD505-2E9C-101B-9397-08002B2CF9AE}" pid="3" name="Creator">
    <vt:lpwstr>Acrobat PDFMaker 23 для PowerPoint</vt:lpwstr>
  </property>
  <property fmtid="{D5CDD505-2E9C-101B-9397-08002B2CF9AE}" pid="4" name="LastSaved">
    <vt:filetime>2025-10-13T00:00:00Z</vt:filetime>
  </property>
  <property fmtid="{D5CDD505-2E9C-101B-9397-08002B2CF9AE}" pid="5" name="Producer">
    <vt:lpwstr>Adobe PDF Library 23.3.20</vt:lpwstr>
  </property>
</Properties>
</file>