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354" r:id="rId2"/>
    <p:sldId id="303" r:id="rId3"/>
    <p:sldId id="306" r:id="rId4"/>
    <p:sldId id="349" r:id="rId5"/>
    <p:sldId id="333" r:id="rId6"/>
    <p:sldId id="345" r:id="rId7"/>
    <p:sldId id="351" r:id="rId8"/>
    <p:sldId id="312" r:id="rId9"/>
    <p:sldId id="335" r:id="rId10"/>
    <p:sldId id="313" r:id="rId11"/>
    <p:sldId id="314" r:id="rId12"/>
    <p:sldId id="317" r:id="rId13"/>
    <p:sldId id="342" r:id="rId14"/>
    <p:sldId id="344" r:id="rId15"/>
    <p:sldId id="330" r:id="rId16"/>
    <p:sldId id="338" r:id="rId17"/>
    <p:sldId id="340" r:id="rId18"/>
    <p:sldId id="346" r:id="rId19"/>
    <p:sldId id="347" r:id="rId20"/>
    <p:sldId id="316" r:id="rId21"/>
    <p:sldId id="323" r:id="rId22"/>
    <p:sldId id="348" r:id="rId23"/>
    <p:sldId id="352" r:id="rId24"/>
    <p:sldId id="326" r:id="rId25"/>
    <p:sldId id="327" r:id="rId26"/>
    <p:sldId id="329" r:id="rId27"/>
    <p:sldId id="328" r:id="rId28"/>
    <p:sldId id="325" r:id="rId29"/>
    <p:sldId id="287" r:id="rId30"/>
  </p:sldIdLst>
  <p:sldSz cx="16129000" cy="9144000"/>
  <p:notesSz cx="16129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5" orient="horz" pos="2688" userDrawn="1">
          <p15:clr>
            <a:srgbClr val="A4A3A4"/>
          </p15:clr>
        </p15:guide>
        <p15:guide id="6" pos="6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6FF"/>
    <a:srgbClr val="009EE3"/>
    <a:srgbClr val="ECECEC"/>
    <a:srgbClr val="E6E6E6"/>
    <a:srgbClr val="A2DAF7"/>
    <a:srgbClr val="0E245C"/>
    <a:srgbClr val="E1000F"/>
    <a:srgbClr val="0F265C"/>
    <a:srgbClr val="FF0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29" autoAdjust="0"/>
    <p:restoredTop sz="92678" autoAdjust="0"/>
  </p:normalViewPr>
  <p:slideViewPr>
    <p:cSldViewPr>
      <p:cViewPr varScale="1">
        <p:scale>
          <a:sx n="66" d="100"/>
          <a:sy n="66" d="100"/>
        </p:scale>
        <p:origin x="485" y="67"/>
      </p:cViewPr>
      <p:guideLst>
        <p:guide orient="horz" pos="2688"/>
        <p:guide pos="60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989763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9136063" y="0"/>
            <a:ext cx="6989762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78743-1C0E-1E41-9D96-9B869243E53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341938" y="1143000"/>
            <a:ext cx="5445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612900" y="4400550"/>
            <a:ext cx="129032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6989763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9136063" y="8685213"/>
            <a:ext cx="6989762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5673C-5F43-8944-BC30-DDE3AA935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878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5673C-5F43-8944-BC30-DDE3AA935E7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478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5673C-5F43-8944-BC30-DDE3AA935E7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174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5673C-5F43-8944-BC30-DDE3AA935E7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868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5673C-5F43-8944-BC30-DDE3AA935E7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235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5673C-5F43-8944-BC30-DDE3AA935E7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602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5673C-5F43-8944-BC30-DDE3AA935E7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025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09675" y="2834640"/>
            <a:ext cx="1370965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0F255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19350" y="5120640"/>
            <a:ext cx="112903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F255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F255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F255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F255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917826" y="2864002"/>
            <a:ext cx="5603875" cy="4686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9EE3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65133" y="2766014"/>
            <a:ext cx="5128259" cy="4866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F265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F255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70081" y="424687"/>
            <a:ext cx="12841650" cy="9704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0F255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6117" y="3250209"/>
            <a:ext cx="8916035" cy="3747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F255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483860" y="8503920"/>
            <a:ext cx="51612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06450" y="8503920"/>
            <a:ext cx="370967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12880" y="8503920"/>
            <a:ext cx="370967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8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53.png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9.svg"/><Relationship Id="rId7" Type="http://schemas.openxmlformats.org/officeDocument/2006/relationships/image" Target="../media/image5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38.png"/><Relationship Id="rId4" Type="http://schemas.openxmlformats.org/officeDocument/2006/relationships/image" Target="../media/image54.png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8.pn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60.svg"/><Relationship Id="rId5" Type="http://schemas.openxmlformats.org/officeDocument/2006/relationships/image" Target="../media/image57.png"/><Relationship Id="rId10" Type="http://schemas.openxmlformats.org/officeDocument/2006/relationships/image" Target="../media/image59.png"/><Relationship Id="rId4" Type="http://schemas.openxmlformats.org/officeDocument/2006/relationships/image" Target="../media/image19.sv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12" Type="http://schemas.openxmlformats.org/officeDocument/2006/relationships/image" Target="../media/image6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62.png"/><Relationship Id="rId5" Type="http://schemas.openxmlformats.org/officeDocument/2006/relationships/image" Target="../media/image13.png"/><Relationship Id="rId10" Type="http://schemas.openxmlformats.org/officeDocument/2006/relationships/image" Target="../media/image38.png"/><Relationship Id="rId4" Type="http://schemas.openxmlformats.org/officeDocument/2006/relationships/image" Target="../media/image19.sv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40.png"/><Relationship Id="rId3" Type="http://schemas.openxmlformats.org/officeDocument/2006/relationships/image" Target="../media/image18.png"/><Relationship Id="rId7" Type="http://schemas.openxmlformats.org/officeDocument/2006/relationships/image" Target="../media/image14.svg"/><Relationship Id="rId12" Type="http://schemas.openxmlformats.org/officeDocument/2006/relationships/image" Target="../media/image6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59.png"/><Relationship Id="rId5" Type="http://schemas.openxmlformats.org/officeDocument/2006/relationships/image" Target="../media/image64.png"/><Relationship Id="rId10" Type="http://schemas.openxmlformats.org/officeDocument/2006/relationships/image" Target="../media/image38.png"/><Relationship Id="rId4" Type="http://schemas.openxmlformats.org/officeDocument/2006/relationships/image" Target="../media/image19.svg"/><Relationship Id="rId9" Type="http://schemas.openxmlformats.org/officeDocument/2006/relationships/image" Target="../media/image63.svg"/><Relationship Id="rId1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8.png"/><Relationship Id="rId7" Type="http://schemas.openxmlformats.org/officeDocument/2006/relationships/image" Target="../media/image6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9.sv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8.png"/><Relationship Id="rId7" Type="http://schemas.openxmlformats.org/officeDocument/2006/relationships/image" Target="../media/image14.svg"/><Relationship Id="rId12" Type="http://schemas.openxmlformats.org/officeDocument/2006/relationships/image" Target="../media/image6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59.png"/><Relationship Id="rId5" Type="http://schemas.openxmlformats.org/officeDocument/2006/relationships/image" Target="../media/image67.png"/><Relationship Id="rId10" Type="http://schemas.openxmlformats.org/officeDocument/2006/relationships/image" Target="../media/image38.png"/><Relationship Id="rId4" Type="http://schemas.openxmlformats.org/officeDocument/2006/relationships/image" Target="../media/image19.svg"/><Relationship Id="rId9" Type="http://schemas.openxmlformats.org/officeDocument/2006/relationships/image" Target="../media/image6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14.sv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7.png"/><Relationship Id="rId2" Type="http://schemas.openxmlformats.org/officeDocument/2006/relationships/image" Target="../media/image13.png"/><Relationship Id="rId16" Type="http://schemas.openxmlformats.org/officeDocument/2006/relationships/image" Target="../media/image4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svg"/><Relationship Id="rId5" Type="http://schemas.openxmlformats.org/officeDocument/2006/relationships/image" Target="../media/image19.svg"/><Relationship Id="rId15" Type="http://schemas.openxmlformats.org/officeDocument/2006/relationships/image" Target="../media/image40.png"/><Relationship Id="rId10" Type="http://schemas.openxmlformats.org/officeDocument/2006/relationships/image" Target="../media/image72.png"/><Relationship Id="rId4" Type="http://schemas.openxmlformats.org/officeDocument/2006/relationships/image" Target="../media/image18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38.png"/><Relationship Id="rId5" Type="http://schemas.openxmlformats.org/officeDocument/2006/relationships/image" Target="../media/image19.svg"/><Relationship Id="rId10" Type="http://schemas.openxmlformats.org/officeDocument/2006/relationships/image" Target="../media/image60.svg"/><Relationship Id="rId4" Type="http://schemas.openxmlformats.org/officeDocument/2006/relationships/image" Target="../media/image18.pn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38.png"/><Relationship Id="rId5" Type="http://schemas.openxmlformats.org/officeDocument/2006/relationships/image" Target="../media/image19.svg"/><Relationship Id="rId10" Type="http://schemas.openxmlformats.org/officeDocument/2006/relationships/image" Target="../media/image81.png"/><Relationship Id="rId4" Type="http://schemas.openxmlformats.org/officeDocument/2006/relationships/image" Target="../media/image18.png"/><Relationship Id="rId9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8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19.svg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14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8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3.png"/><Relationship Id="rId7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13" Type="http://schemas.openxmlformats.org/officeDocument/2006/relationships/image" Target="../media/image14.svg"/><Relationship Id="rId3" Type="http://schemas.openxmlformats.org/officeDocument/2006/relationships/image" Target="../media/image18.png"/><Relationship Id="rId7" Type="http://schemas.openxmlformats.org/officeDocument/2006/relationships/image" Target="../media/image88.emf"/><Relationship Id="rId12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gif"/><Relationship Id="rId5" Type="http://schemas.openxmlformats.org/officeDocument/2006/relationships/image" Target="../media/image38.png"/><Relationship Id="rId10" Type="http://schemas.openxmlformats.org/officeDocument/2006/relationships/image" Target="../media/image91.jpeg"/><Relationship Id="rId4" Type="http://schemas.openxmlformats.org/officeDocument/2006/relationships/image" Target="../media/image19.svg"/><Relationship Id="rId9" Type="http://schemas.openxmlformats.org/officeDocument/2006/relationships/image" Target="../media/image9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g"/><Relationship Id="rId3" Type="http://schemas.openxmlformats.org/officeDocument/2006/relationships/image" Target="../media/image9.png"/><Relationship Id="rId7" Type="http://schemas.openxmlformats.org/officeDocument/2006/relationships/image" Target="../media/image9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38.png"/><Relationship Id="rId9" Type="http://schemas.openxmlformats.org/officeDocument/2006/relationships/image" Target="../media/image95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8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9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8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04.png"/><Relationship Id="rId7" Type="http://schemas.openxmlformats.org/officeDocument/2006/relationships/image" Target="../media/image1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svg"/><Relationship Id="rId5" Type="http://schemas.openxmlformats.org/officeDocument/2006/relationships/image" Target="../media/image106.png"/><Relationship Id="rId4" Type="http://schemas.openxmlformats.org/officeDocument/2006/relationships/image" Target="../media/image105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sv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sv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sv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svg"/><Relationship Id="rId4" Type="http://schemas.openxmlformats.org/officeDocument/2006/relationships/image" Target="../media/image110.svg"/><Relationship Id="rId9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12" Type="http://schemas.openxmlformats.org/officeDocument/2006/relationships/image" Target="../media/image14.sv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3.png"/><Relationship Id="rId5" Type="http://schemas.openxmlformats.org/officeDocument/2006/relationships/image" Target="../media/image19.svg"/><Relationship Id="rId15" Type="http://schemas.openxmlformats.org/officeDocument/2006/relationships/image" Target="../media/image27.png"/><Relationship Id="rId10" Type="http://schemas.openxmlformats.org/officeDocument/2006/relationships/image" Target="../media/image24.sv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png"/><Relationship Id="rId7" Type="http://schemas.openxmlformats.org/officeDocument/2006/relationships/image" Target="../media/image30.png"/><Relationship Id="rId12" Type="http://schemas.openxmlformats.org/officeDocument/2006/relationships/image" Target="../media/image27.png"/><Relationship Id="rId17" Type="http://schemas.openxmlformats.org/officeDocument/2006/relationships/image" Target="../media/image36.png"/><Relationship Id="rId2" Type="http://schemas.openxmlformats.org/officeDocument/2006/relationships/image" Target="../media/image9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32.png"/><Relationship Id="rId5" Type="http://schemas.openxmlformats.org/officeDocument/2006/relationships/image" Target="../media/image13.png"/><Relationship Id="rId15" Type="http://schemas.openxmlformats.org/officeDocument/2006/relationships/image" Target="../media/image34.svg"/><Relationship Id="rId10" Type="http://schemas.openxmlformats.org/officeDocument/2006/relationships/image" Target="../media/image31.png"/><Relationship Id="rId4" Type="http://schemas.openxmlformats.org/officeDocument/2006/relationships/image" Target="../media/image19.svg"/><Relationship Id="rId9" Type="http://schemas.openxmlformats.org/officeDocument/2006/relationships/image" Target="../media/image24.sv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38.png"/><Relationship Id="rId4" Type="http://schemas.openxmlformats.org/officeDocument/2006/relationships/image" Target="../media/image14.sv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14.svg"/><Relationship Id="rId7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9.svg"/><Relationship Id="rId7" Type="http://schemas.openxmlformats.org/officeDocument/2006/relationships/image" Target="../media/image14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3.png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2.png"/><Relationship Id="rId3" Type="http://schemas.openxmlformats.org/officeDocument/2006/relationships/image" Target="../media/image18.png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14.svg"/><Relationship Id="rId5" Type="http://schemas.openxmlformats.org/officeDocument/2006/relationships/image" Target="../media/image46.png"/><Relationship Id="rId10" Type="http://schemas.openxmlformats.org/officeDocument/2006/relationships/image" Target="../media/image13.png"/><Relationship Id="rId4" Type="http://schemas.openxmlformats.org/officeDocument/2006/relationships/image" Target="../media/image19.sv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карта">
            <a:extLst>
              <a:ext uri="{FF2B5EF4-FFF2-40B4-BE49-F238E27FC236}">
                <a16:creationId xmlns:a16="http://schemas.microsoft.com/office/drawing/2014/main" id="{F4CF2466-1937-4D41-BDB9-C191F3CCADB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47867" y="-1421"/>
            <a:ext cx="16037167" cy="9143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881DAB-FBE0-4D9D-88D6-2D085CFB95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16030574" cy="9144000"/>
          </a:xfrm>
          <a:prstGeom prst="rect">
            <a:avLst/>
          </a:prstGeom>
        </p:spPr>
      </p:pic>
      <p:pic>
        <p:nvPicPr>
          <p:cNvPr id="2" name="треугольники фоновые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699" y="0"/>
            <a:ext cx="16154400" cy="9143999"/>
          </a:xfrm>
          <a:prstGeom prst="rect">
            <a:avLst/>
          </a:prstGeom>
        </p:spPr>
      </p:pic>
      <p:sp>
        <p:nvSpPr>
          <p:cNvPr id="5" name="Заголовок"/>
          <p:cNvSpPr txBox="1"/>
          <p:nvPr/>
        </p:nvSpPr>
        <p:spPr>
          <a:xfrm>
            <a:off x="5854700" y="2923495"/>
            <a:ext cx="9372600" cy="37234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46710" marR="5080" indent="-334645" algn="r">
              <a:spcBef>
                <a:spcPts val="235"/>
              </a:spcBef>
            </a:pPr>
            <a:r>
              <a:rPr lang="ru-RU" sz="60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Решения «Форпост» </a:t>
            </a:r>
            <a:br>
              <a:rPr lang="ru-RU" sz="60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60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объектов критической инфраструктуры</a:t>
            </a:r>
            <a:endParaRPr sz="60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" name="НТЦ">
            <a:extLst>
              <a:ext uri="{FF2B5EF4-FFF2-40B4-BE49-F238E27FC236}">
                <a16:creationId xmlns:a16="http://schemas.microsoft.com/office/drawing/2014/main" id="{1A8C3DC4-247C-4018-8AAB-4B40439720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12700" y="1843703"/>
            <a:ext cx="36576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solidFill>
                  <a:srgbClr val="FFFFFF"/>
                </a:solidFill>
                <a:latin typeface="+mj-lt"/>
              </a:rPr>
              <a:t>НАУЧНО-</a:t>
            </a:r>
            <a:r>
              <a:rPr sz="1100" spc="105" dirty="0">
                <a:solidFill>
                  <a:srgbClr val="FFFFFF"/>
                </a:solidFill>
                <a:latin typeface="+mj-lt"/>
              </a:rPr>
              <a:t>ТЕХНИЧЕСКИЙ</a:t>
            </a:r>
            <a:r>
              <a:rPr sz="1100" spc="35" dirty="0">
                <a:solidFill>
                  <a:srgbClr val="FFFFFF"/>
                </a:solidFill>
                <a:latin typeface="+mj-lt"/>
              </a:rPr>
              <a:t> </a:t>
            </a:r>
            <a:r>
              <a:rPr sz="1100" spc="145" dirty="0">
                <a:solidFill>
                  <a:srgbClr val="FFFFFF"/>
                </a:solidFill>
                <a:latin typeface="+mj-lt"/>
              </a:rPr>
              <a:t>ЦЕНТР</a:t>
            </a:r>
            <a:endParaRPr sz="1100" dirty="0">
              <a:latin typeface="+mj-lt"/>
            </a:endParaRPr>
          </a:p>
        </p:txBody>
      </p:sp>
      <p:pic>
        <p:nvPicPr>
          <p:cNvPr id="8" name="Лого">
            <a:extLst>
              <a:ext uri="{FF2B5EF4-FFF2-40B4-BE49-F238E27FC236}">
                <a16:creationId xmlns:a16="http://schemas.microsoft.com/office/drawing/2014/main" id="{56C49C47-36B8-4656-B9D2-96C049AEFA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694920" y="1099257"/>
            <a:ext cx="2407930" cy="61363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4E563A0-570F-4F12-BA8C-8F59E9B89E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69300" y="1198097"/>
            <a:ext cx="3810000" cy="70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70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Треугольники фоновые">
            <a:extLst>
              <a:ext uri="{FF2B5EF4-FFF2-40B4-BE49-F238E27FC236}">
                <a16:creationId xmlns:a16="http://schemas.microsoft.com/office/drawing/2014/main" id="{40F124D0-FF17-41B8-A0FC-2745ABDD848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" y="1"/>
            <a:ext cx="16141700" cy="914399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49D347F-315B-4296-8278-2EAAF2166F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6677" y="3369907"/>
            <a:ext cx="5050687" cy="50506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0B01E68-B54C-4A87-B29E-15FF51B1E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81" y="2362200"/>
            <a:ext cx="7734019" cy="6077815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825500" y="381000"/>
            <a:ext cx="9030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Устройства разряда батареи (УРБ)</a:t>
            </a:r>
          </a:p>
        </p:txBody>
      </p:sp>
      <p:pic>
        <p:nvPicPr>
          <p:cNvPr id="16" name="Треугольник для пунктов 3">
            <a:extLst>
              <a:ext uri="{FF2B5EF4-FFF2-40B4-BE49-F238E27FC236}">
                <a16:creationId xmlns:a16="http://schemas.microsoft.com/office/drawing/2014/main" id="{D4FCFBC6-2AAB-480D-8845-6CD4C5BA4C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320" y="6648950"/>
            <a:ext cx="100584" cy="201168"/>
          </a:xfrm>
          <a:prstGeom prst="rect">
            <a:avLst/>
          </a:prstGeom>
        </p:spPr>
      </p:pic>
      <p:sp>
        <p:nvSpPr>
          <p:cNvPr id="17" name="Текст пункт 3">
            <a:extLst>
              <a:ext uri="{FF2B5EF4-FFF2-40B4-BE49-F238E27FC236}">
                <a16:creationId xmlns:a16="http://schemas.microsoft.com/office/drawing/2014/main" id="{0DF6A33E-C0D2-44A0-A623-4158561C829D}"/>
              </a:ext>
            </a:extLst>
          </p:cNvPr>
          <p:cNvSpPr txBox="1"/>
          <p:nvPr/>
        </p:nvSpPr>
        <p:spPr>
          <a:xfrm>
            <a:off x="9789142" y="6562130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Мобильный корпус; 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9" name="Треугольник для пунктов 2">
            <a:extLst>
              <a:ext uri="{FF2B5EF4-FFF2-40B4-BE49-F238E27FC236}">
                <a16:creationId xmlns:a16="http://schemas.microsoft.com/office/drawing/2014/main" id="{AF8F9003-7149-4C00-A28C-6ADEBFD0FC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737408"/>
            <a:ext cx="100584" cy="201168"/>
          </a:xfrm>
          <a:prstGeom prst="rect">
            <a:avLst/>
          </a:prstGeom>
        </p:spPr>
      </p:pic>
      <p:sp>
        <p:nvSpPr>
          <p:cNvPr id="20" name="Текст пункт 2">
            <a:extLst>
              <a:ext uri="{FF2B5EF4-FFF2-40B4-BE49-F238E27FC236}">
                <a16:creationId xmlns:a16="http://schemas.microsoft.com/office/drawing/2014/main" id="{6198DE60-D3F4-42F5-9293-6A5357D2D876}"/>
              </a:ext>
            </a:extLst>
          </p:cNvPr>
          <p:cNvSpPr txBox="1"/>
          <p:nvPr/>
        </p:nvSpPr>
        <p:spPr>
          <a:xfrm>
            <a:off x="9817100" y="4648200"/>
            <a:ext cx="616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Автоматическая остановка разряда по достижении установленных параметров;</a:t>
            </a:r>
          </a:p>
        </p:txBody>
      </p:sp>
      <p:pic>
        <p:nvPicPr>
          <p:cNvPr id="21" name="Треугольник для пунктов 1">
            <a:extLst>
              <a:ext uri="{FF2B5EF4-FFF2-40B4-BE49-F238E27FC236}">
                <a16:creationId xmlns:a16="http://schemas.microsoft.com/office/drawing/2014/main" id="{9060F928-21C6-4142-A702-53C88EBE48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298496"/>
            <a:ext cx="100584" cy="201168"/>
          </a:xfrm>
          <a:prstGeom prst="rect">
            <a:avLst/>
          </a:prstGeom>
        </p:spPr>
      </p:pic>
      <p:sp>
        <p:nvSpPr>
          <p:cNvPr id="22" name="Текст пункт 1">
            <a:extLst>
              <a:ext uri="{FF2B5EF4-FFF2-40B4-BE49-F238E27FC236}">
                <a16:creationId xmlns:a16="http://schemas.microsoft.com/office/drawing/2014/main" id="{004D8ED1-8525-4BDC-A70A-425FF664D313}"/>
              </a:ext>
            </a:extLst>
          </p:cNvPr>
          <p:cNvSpPr txBox="1"/>
          <p:nvPr/>
        </p:nvSpPr>
        <p:spPr>
          <a:xfrm>
            <a:off x="9794954" y="4202668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Все УРБ 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поверены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в аккредитованной лаборатории;</a:t>
            </a:r>
          </a:p>
        </p:txBody>
      </p:sp>
      <p:sp>
        <p:nvSpPr>
          <p:cNvPr id="25" name="Текст">
            <a:extLst>
              <a:ext uri="{FF2B5EF4-FFF2-40B4-BE49-F238E27FC236}">
                <a16:creationId xmlns:a16="http://schemas.microsoft.com/office/drawing/2014/main" id="{0B74054D-4D50-45EB-8BF8-64B7254E2BF3}"/>
              </a:ext>
            </a:extLst>
          </p:cNvPr>
          <p:cNvSpPr txBox="1"/>
          <p:nvPr/>
        </p:nvSpPr>
        <p:spPr>
          <a:xfrm>
            <a:off x="825500" y="1233040"/>
            <a:ext cx="1478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Устройства разряда батарей предназначены для контролируемого </a:t>
            </a:r>
            <a:b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разряда АКБ. Разряд выполняется стабилизированным током или мощностью до заданного минимального значения напряжения АКБ или до истечения установленного времени разряда.</a:t>
            </a:r>
          </a:p>
        </p:txBody>
      </p:sp>
      <p:pic>
        <p:nvPicPr>
          <p:cNvPr id="28" name="Треугольник для пунктов 2">
            <a:extLst>
              <a:ext uri="{FF2B5EF4-FFF2-40B4-BE49-F238E27FC236}">
                <a16:creationId xmlns:a16="http://schemas.microsoft.com/office/drawing/2014/main" id="{A6111FFB-68D8-4599-828E-C31FE43FA7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320" y="5460968"/>
            <a:ext cx="100584" cy="201168"/>
          </a:xfrm>
          <a:prstGeom prst="rect">
            <a:avLst/>
          </a:prstGeom>
        </p:spPr>
      </p:pic>
      <p:sp>
        <p:nvSpPr>
          <p:cNvPr id="29" name="Текст пункт 2">
            <a:extLst>
              <a:ext uri="{FF2B5EF4-FFF2-40B4-BE49-F238E27FC236}">
                <a16:creationId xmlns:a16="http://schemas.microsoft.com/office/drawing/2014/main" id="{B36AFB84-0154-4DF4-8503-402D38ED564E}"/>
              </a:ext>
            </a:extLst>
          </p:cNvPr>
          <p:cNvSpPr txBox="1"/>
          <p:nvPr/>
        </p:nvSpPr>
        <p:spPr>
          <a:xfrm>
            <a:off x="9779206" y="5370731"/>
            <a:ext cx="7921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Возможность измерения параметров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разряда в процессе работы;</a:t>
            </a:r>
          </a:p>
        </p:txBody>
      </p:sp>
      <p:sp>
        <p:nvSpPr>
          <p:cNvPr id="30" name="Текст пункт 2">
            <a:extLst>
              <a:ext uri="{FF2B5EF4-FFF2-40B4-BE49-F238E27FC236}">
                <a16:creationId xmlns:a16="http://schemas.microsoft.com/office/drawing/2014/main" id="{A0FB3AA2-DBE1-4876-962A-A1A64D27630E}"/>
              </a:ext>
            </a:extLst>
          </p:cNvPr>
          <p:cNvSpPr txBox="1"/>
          <p:nvPr/>
        </p:nvSpPr>
        <p:spPr>
          <a:xfrm>
            <a:off x="9817100" y="6096000"/>
            <a:ext cx="455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Автоматический режим разряда;</a:t>
            </a:r>
          </a:p>
        </p:txBody>
      </p:sp>
      <p:pic>
        <p:nvPicPr>
          <p:cNvPr id="31" name="Треугольник для пунктов 2">
            <a:extLst>
              <a:ext uri="{FF2B5EF4-FFF2-40B4-BE49-F238E27FC236}">
                <a16:creationId xmlns:a16="http://schemas.microsoft.com/office/drawing/2014/main" id="{E36C85E8-4B14-4705-9691-9C8607A6DA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197584"/>
            <a:ext cx="100584" cy="201168"/>
          </a:xfrm>
          <a:prstGeom prst="rect">
            <a:avLst/>
          </a:prstGeom>
        </p:spPr>
      </p:pic>
      <p:pic>
        <p:nvPicPr>
          <p:cNvPr id="32" name="Треугольник для пунктов 3">
            <a:extLst>
              <a:ext uri="{FF2B5EF4-FFF2-40B4-BE49-F238E27FC236}">
                <a16:creationId xmlns:a16="http://schemas.microsoft.com/office/drawing/2014/main" id="{DAB5D72B-0302-4A82-8024-DECA6E13D0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430" y="7090148"/>
            <a:ext cx="113776" cy="227552"/>
          </a:xfrm>
          <a:prstGeom prst="rect">
            <a:avLst/>
          </a:prstGeom>
        </p:spPr>
      </p:pic>
      <p:sp>
        <p:nvSpPr>
          <p:cNvPr id="33" name="Текст пункт 3">
            <a:extLst>
              <a:ext uri="{FF2B5EF4-FFF2-40B4-BE49-F238E27FC236}">
                <a16:creationId xmlns:a16="http://schemas.microsoft.com/office/drawing/2014/main" id="{79736FE3-AFA5-4576-8C5C-E3B3C1C19CD3}"/>
              </a:ext>
            </a:extLst>
          </p:cNvPr>
          <p:cNvSpPr txBox="1"/>
          <p:nvPr/>
        </p:nvSpPr>
        <p:spPr>
          <a:xfrm>
            <a:off x="9817100" y="7010400"/>
            <a:ext cx="6135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Управление и мониторинг осуществляется 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через сенсорный дисплей на передней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панели УРБ.</a:t>
            </a:r>
          </a:p>
        </p:txBody>
      </p:sp>
      <p:pic>
        <p:nvPicPr>
          <p:cNvPr id="26" name="Лого ФОРПОСТ">
            <a:extLst>
              <a:ext uri="{FF2B5EF4-FFF2-40B4-BE49-F238E27FC236}">
                <a16:creationId xmlns:a16="http://schemas.microsoft.com/office/drawing/2014/main" id="{EB3F8F54-2EFC-418D-8A65-A66FFF9C1E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14FAFD3C-DF45-4ED8-AB77-0C6996DDF0E4}"/>
              </a:ext>
            </a:extLst>
          </p:cNvPr>
          <p:cNvSpPr txBox="1"/>
          <p:nvPr/>
        </p:nvSpPr>
        <p:spPr>
          <a:xfrm>
            <a:off x="9594268" y="3368194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56610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B1B585D-451E-4CF1-8871-DD15ECA5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8507" y="3235309"/>
            <a:ext cx="5108591" cy="5108591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10401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Вольтодобавочный конвертор (ВДК)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B2E6530-AEE1-4E75-ACF8-FEFCE5EBC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3032980"/>
            <a:ext cx="7754543" cy="4805632"/>
          </a:xfrm>
          <a:prstGeom prst="rect">
            <a:avLst/>
          </a:prstGeom>
        </p:spPr>
      </p:pic>
      <p:pic>
        <p:nvPicPr>
          <p:cNvPr id="29" name="Треугольник для пунктов 3">
            <a:extLst>
              <a:ext uri="{FF2B5EF4-FFF2-40B4-BE49-F238E27FC236}">
                <a16:creationId xmlns:a16="http://schemas.microsoft.com/office/drawing/2014/main" id="{CD61A036-E703-4AE8-9FD1-7DB6109B02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732" y="5989575"/>
            <a:ext cx="100584" cy="201168"/>
          </a:xfrm>
          <a:prstGeom prst="rect">
            <a:avLst/>
          </a:prstGeom>
        </p:spPr>
      </p:pic>
      <p:sp>
        <p:nvSpPr>
          <p:cNvPr id="30" name="Текст пункт 3">
            <a:extLst>
              <a:ext uri="{FF2B5EF4-FFF2-40B4-BE49-F238E27FC236}">
                <a16:creationId xmlns:a16="http://schemas.microsoft.com/office/drawing/2014/main" id="{4BBB285F-730D-4A32-8C58-D40E95FFC614}"/>
              </a:ext>
            </a:extLst>
          </p:cNvPr>
          <p:cNvSpPr txBox="1"/>
          <p:nvPr/>
        </p:nvSpPr>
        <p:spPr>
          <a:xfrm>
            <a:off x="9788144" y="5887717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Интерфейсы связи: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RS-485 (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ModBus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RTU, Ethernet)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;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1" name="Треугольник для пунктов 2">
            <a:extLst>
              <a:ext uri="{FF2B5EF4-FFF2-40B4-BE49-F238E27FC236}">
                <a16:creationId xmlns:a16="http://schemas.microsoft.com/office/drawing/2014/main" id="{DF3EE432-D06B-41B3-A61D-E13D9ECEF2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691976"/>
            <a:ext cx="100584" cy="201168"/>
          </a:xfrm>
          <a:prstGeom prst="rect">
            <a:avLst/>
          </a:prstGeom>
        </p:spPr>
      </p:pic>
      <p:sp>
        <p:nvSpPr>
          <p:cNvPr id="32" name="Текст пункт 2">
            <a:extLst>
              <a:ext uri="{FF2B5EF4-FFF2-40B4-BE49-F238E27FC236}">
                <a16:creationId xmlns:a16="http://schemas.microsoft.com/office/drawing/2014/main" id="{5636D9CC-FE1F-463C-ADF2-E778729B13EB}"/>
              </a:ext>
            </a:extLst>
          </p:cNvPr>
          <p:cNvSpPr txBox="1"/>
          <p:nvPr/>
        </p:nvSpPr>
        <p:spPr>
          <a:xfrm>
            <a:off x="9793224" y="4611423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Резервирование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N+1, N+N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;</a:t>
            </a:r>
          </a:p>
        </p:txBody>
      </p:sp>
      <p:pic>
        <p:nvPicPr>
          <p:cNvPr id="33" name="Треугольник для пунктов 1">
            <a:extLst>
              <a:ext uri="{FF2B5EF4-FFF2-40B4-BE49-F238E27FC236}">
                <a16:creationId xmlns:a16="http://schemas.microsoft.com/office/drawing/2014/main" id="{2EE5136B-2553-480C-AA0B-B459E9DB90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279590"/>
            <a:ext cx="100584" cy="201168"/>
          </a:xfrm>
          <a:prstGeom prst="rect">
            <a:avLst/>
          </a:prstGeom>
        </p:spPr>
      </p:pic>
      <p:sp>
        <p:nvSpPr>
          <p:cNvPr id="34" name="Текст пункт 1">
            <a:extLst>
              <a:ext uri="{FF2B5EF4-FFF2-40B4-BE49-F238E27FC236}">
                <a16:creationId xmlns:a16="http://schemas.microsoft.com/office/drawing/2014/main" id="{5714BE16-ACE5-4399-8175-28A46AA9B590}"/>
              </a:ext>
            </a:extLst>
          </p:cNvPr>
          <p:cNvSpPr txBox="1"/>
          <p:nvPr/>
        </p:nvSpPr>
        <p:spPr>
          <a:xfrm>
            <a:off x="9798304" y="4183161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Модульная архитектура;</a:t>
            </a:r>
          </a:p>
        </p:txBody>
      </p:sp>
      <p:pic>
        <p:nvPicPr>
          <p:cNvPr id="35" name="Плашка голубая 2" hidden="1">
            <a:extLst>
              <a:ext uri="{FF2B5EF4-FFF2-40B4-BE49-F238E27FC236}">
                <a16:creationId xmlns:a16="http://schemas.microsoft.com/office/drawing/2014/main" id="{33D3E25F-E9B1-4E50-BC95-FA95D28C7F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59700" y="3733800"/>
            <a:ext cx="3949590" cy="487981"/>
          </a:xfrm>
          <a:prstGeom prst="rect">
            <a:avLst/>
          </a:prstGeom>
        </p:spPr>
      </p:pic>
      <p:sp>
        <p:nvSpPr>
          <p:cNvPr id="37" name="Текст">
            <a:extLst>
              <a:ext uri="{FF2B5EF4-FFF2-40B4-BE49-F238E27FC236}">
                <a16:creationId xmlns:a16="http://schemas.microsoft.com/office/drawing/2014/main" id="{9A245BCB-37D8-41D7-8F95-8C6A58899E4E}"/>
              </a:ext>
            </a:extLst>
          </p:cNvPr>
          <p:cNvSpPr txBox="1"/>
          <p:nvPr/>
        </p:nvSpPr>
        <p:spPr>
          <a:xfrm>
            <a:off x="825500" y="1295400"/>
            <a:ext cx="1226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Вольтодобавочный конвертор (ВДК) предназначен для работы в качестве стабилизатора напряжения постоянного тока 230В повышающего типа для систем питания постоянного тока электрических станций и подстанций.</a:t>
            </a:r>
          </a:p>
        </p:txBody>
      </p:sp>
      <p:pic>
        <p:nvPicPr>
          <p:cNvPr id="38" name="Треугольник для пунктов 2">
            <a:extLst>
              <a:ext uri="{FF2B5EF4-FFF2-40B4-BE49-F238E27FC236}">
                <a16:creationId xmlns:a16="http://schemas.microsoft.com/office/drawing/2014/main" id="{6DA5BBDA-08F6-473E-AA24-CBE0E7402B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5125259"/>
            <a:ext cx="100584" cy="201168"/>
          </a:xfrm>
          <a:prstGeom prst="rect">
            <a:avLst/>
          </a:prstGeom>
        </p:spPr>
      </p:pic>
      <p:sp>
        <p:nvSpPr>
          <p:cNvPr id="39" name="Текст пункт 2">
            <a:extLst>
              <a:ext uri="{FF2B5EF4-FFF2-40B4-BE49-F238E27FC236}">
                <a16:creationId xmlns:a16="http://schemas.microsoft.com/office/drawing/2014/main" id="{18DEBB39-3ADC-4949-9A56-8ABF149593A2}"/>
              </a:ext>
            </a:extLst>
          </p:cNvPr>
          <p:cNvSpPr txBox="1"/>
          <p:nvPr/>
        </p:nvSpPr>
        <p:spPr>
          <a:xfrm>
            <a:off x="9798304" y="5029057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Длительное время автономной работы;</a:t>
            </a:r>
          </a:p>
        </p:txBody>
      </p:sp>
      <p:sp>
        <p:nvSpPr>
          <p:cNvPr id="40" name="Текст пункт 2">
            <a:extLst>
              <a:ext uri="{FF2B5EF4-FFF2-40B4-BE49-F238E27FC236}">
                <a16:creationId xmlns:a16="http://schemas.microsoft.com/office/drawing/2014/main" id="{6392FA75-CA1D-4CFF-AB61-CC2F71062549}"/>
              </a:ext>
            </a:extLst>
          </p:cNvPr>
          <p:cNvSpPr txBox="1"/>
          <p:nvPr/>
        </p:nvSpPr>
        <p:spPr>
          <a:xfrm>
            <a:off x="9805924" y="5479731"/>
            <a:ext cx="455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Двухступенчатая тепловая защита;</a:t>
            </a:r>
          </a:p>
        </p:txBody>
      </p:sp>
      <p:pic>
        <p:nvPicPr>
          <p:cNvPr id="41" name="Треугольник для пунктов 2">
            <a:extLst>
              <a:ext uri="{FF2B5EF4-FFF2-40B4-BE49-F238E27FC236}">
                <a16:creationId xmlns:a16="http://schemas.microsoft.com/office/drawing/2014/main" id="{1A52572A-E2F7-4B57-A1E5-4B15EE1EAD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5571574"/>
            <a:ext cx="100584" cy="201168"/>
          </a:xfrm>
          <a:prstGeom prst="rect">
            <a:avLst/>
          </a:prstGeom>
        </p:spPr>
      </p:pic>
      <p:pic>
        <p:nvPicPr>
          <p:cNvPr id="42" name="Треугольник для пунктов 3">
            <a:extLst>
              <a:ext uri="{FF2B5EF4-FFF2-40B4-BE49-F238E27FC236}">
                <a16:creationId xmlns:a16="http://schemas.microsoft.com/office/drawing/2014/main" id="{146ACEF8-124B-47BF-B4E2-1A201F61D3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859204"/>
            <a:ext cx="100584" cy="201168"/>
          </a:xfrm>
          <a:prstGeom prst="rect">
            <a:avLst/>
          </a:prstGeom>
        </p:spPr>
      </p:pic>
      <p:sp>
        <p:nvSpPr>
          <p:cNvPr id="43" name="Текст пункт 3">
            <a:extLst>
              <a:ext uri="{FF2B5EF4-FFF2-40B4-BE49-F238E27FC236}">
                <a16:creationId xmlns:a16="http://schemas.microsoft.com/office/drawing/2014/main" id="{CB3AE98F-32C1-4154-BD0B-F2FF945AF796}"/>
              </a:ext>
            </a:extLst>
          </p:cNvPr>
          <p:cNvSpPr txBox="1"/>
          <p:nvPr/>
        </p:nvSpPr>
        <p:spPr>
          <a:xfrm>
            <a:off x="9788144" y="6758691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Перегрузочная способность 150% (60 сек)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с сохранением стабилизации выходного напряжения.</a:t>
            </a:r>
          </a:p>
        </p:txBody>
      </p:sp>
      <p:pic>
        <p:nvPicPr>
          <p:cNvPr id="44" name="Треугольник для пунктов 3">
            <a:extLst>
              <a:ext uri="{FF2B5EF4-FFF2-40B4-BE49-F238E27FC236}">
                <a16:creationId xmlns:a16="http://schemas.microsoft.com/office/drawing/2014/main" id="{CD06A100-E7C7-42B8-8B2C-DD454C723F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604" y="6410391"/>
            <a:ext cx="100584" cy="201168"/>
          </a:xfrm>
          <a:prstGeom prst="rect">
            <a:avLst/>
          </a:prstGeom>
        </p:spPr>
      </p:pic>
      <p:sp>
        <p:nvSpPr>
          <p:cNvPr id="45" name="Текст пункт 3">
            <a:extLst>
              <a:ext uri="{FF2B5EF4-FFF2-40B4-BE49-F238E27FC236}">
                <a16:creationId xmlns:a16="http://schemas.microsoft.com/office/drawing/2014/main" id="{71092234-D5CB-4382-92F3-F5B3697B7F88}"/>
              </a:ext>
            </a:extLst>
          </p:cNvPr>
          <p:cNvSpPr txBox="1"/>
          <p:nvPr/>
        </p:nvSpPr>
        <p:spPr>
          <a:xfrm>
            <a:off x="9805924" y="6316661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Диапазон выходного напряжения: 225–235В;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4" name="Лого ФОРПОСТ">
            <a:extLst>
              <a:ext uri="{FF2B5EF4-FFF2-40B4-BE49-F238E27FC236}">
                <a16:creationId xmlns:a16="http://schemas.microsoft.com/office/drawing/2014/main" id="{1C1B3DD6-15AC-4DA4-BF76-999A3897CE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25" name="Подзаголовок 2">
            <a:extLst>
              <a:ext uri="{FF2B5EF4-FFF2-40B4-BE49-F238E27FC236}">
                <a16:creationId xmlns:a16="http://schemas.microsoft.com/office/drawing/2014/main" id="{D76CB922-B120-4F25-9752-D648A68505B1}"/>
              </a:ext>
            </a:extLst>
          </p:cNvPr>
          <p:cNvSpPr txBox="1"/>
          <p:nvPr/>
        </p:nvSpPr>
        <p:spPr>
          <a:xfrm>
            <a:off x="9550318" y="3352800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753815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785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49300" y="381000"/>
            <a:ext cx="10478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Решения для систем связи (СДТУ, ССПИ</a:t>
            </a:r>
            <a:r>
              <a:rPr lang="en-US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)</a:t>
            </a:r>
            <a:endParaRPr lang="ru-RU" sz="4000" b="1" dirty="0">
              <a:solidFill>
                <a:srgbClr val="0E245C"/>
              </a:solidFill>
              <a:latin typeface="+mn-lt"/>
              <a:cs typeface="Segoe UI Semibold" panose="020B0702040204020203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73D8596-E671-4DC4-8445-1251235F6B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1700" y="3352800"/>
            <a:ext cx="4619451" cy="46194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8E19CB-1B90-4893-8E14-964E9EB052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291" y="3962400"/>
            <a:ext cx="5867809" cy="4514580"/>
          </a:xfrm>
          <a:prstGeom prst="rect">
            <a:avLst/>
          </a:prstGeom>
        </p:spPr>
      </p:pic>
      <p:pic>
        <p:nvPicPr>
          <p:cNvPr id="24" name="Лого ФОРПОСТ">
            <a:extLst>
              <a:ext uri="{FF2B5EF4-FFF2-40B4-BE49-F238E27FC236}">
                <a16:creationId xmlns:a16="http://schemas.microsoft.com/office/drawing/2014/main" id="{9FE6ED94-E65D-42D2-BF72-49C42FA33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B40A45F-410C-40D9-8865-D3529EF6A09E}"/>
              </a:ext>
            </a:extLst>
          </p:cNvPr>
          <p:cNvSpPr txBox="1"/>
          <p:nvPr/>
        </p:nvSpPr>
        <p:spPr>
          <a:xfrm>
            <a:off x="2337909" y="8088868"/>
            <a:ext cx="8515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j-lt"/>
              </a:rPr>
              <a:t>ИБЭП-220/48B-120A-4/4(1500)-6U-LAN</a:t>
            </a:r>
          </a:p>
        </p:txBody>
      </p:sp>
      <p:sp>
        <p:nvSpPr>
          <p:cNvPr id="12" name="Текст">
            <a:extLst>
              <a:ext uri="{FF2B5EF4-FFF2-40B4-BE49-F238E27FC236}">
                <a16:creationId xmlns:a16="http://schemas.microsoft.com/office/drawing/2014/main" id="{E1A033A5-32AF-43E7-8E62-AF8C113098A8}"/>
              </a:ext>
            </a:extLst>
          </p:cNvPr>
          <p:cNvSpPr txBox="1"/>
          <p:nvPr/>
        </p:nvSpPr>
        <p:spPr>
          <a:xfrm>
            <a:off x="825500" y="1295400"/>
            <a:ext cx="12535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ИБП постоянного тока с номинальным выходным напряжением DC 24В </a:t>
            </a:r>
            <a:br>
              <a:rPr lang="en-US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DC 48В для питания оборудования связи с возможностью подключения </a:t>
            </a:r>
            <a:b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внешней АКБ (AGM, GEL, LiFePO4, Na-</a:t>
            </a:r>
            <a:r>
              <a:rPr lang="ru-RU" sz="2400" dirty="0" err="1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ion</a:t>
            </a:r>
            <a:r>
              <a:rPr lang="ru-RU" sz="2400" dirty="0">
                <a:solidFill>
                  <a:srgbClr val="0F26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2EC789-ACE5-4D1A-8996-EC76FA439A7C}"/>
              </a:ext>
            </a:extLst>
          </p:cNvPr>
          <p:cNvSpPr txBox="1"/>
          <p:nvPr/>
        </p:nvSpPr>
        <p:spPr>
          <a:xfrm>
            <a:off x="8827172" y="4221460"/>
            <a:ext cx="8191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Модульная архитектура с поддержкой N+1 резервирования;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184094-EAE1-461C-871D-E2F48B89B847}"/>
              </a:ext>
            </a:extLst>
          </p:cNvPr>
          <p:cNvSpPr txBox="1"/>
          <p:nvPr/>
        </p:nvSpPr>
        <p:spPr>
          <a:xfrm>
            <a:off x="8827172" y="4659868"/>
            <a:ext cx="106908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Интерфейсы связи: WEB, RS-485 (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ModBus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RTU),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Ethernet (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ModBus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RTU, SNMP);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42112F-90F2-46D2-BF0D-AF364DBBC793}"/>
              </a:ext>
            </a:extLst>
          </p:cNvPr>
          <p:cNvSpPr txBox="1"/>
          <p:nvPr/>
        </p:nvSpPr>
        <p:spPr>
          <a:xfrm>
            <a:off x="8809047" y="5348292"/>
            <a:ext cx="10858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Защита цепей АКБ и нагрузки от КЗ;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72B7E4-40B6-4B17-865B-11B8F312B596}"/>
              </a:ext>
            </a:extLst>
          </p:cNvPr>
          <p:cNvSpPr txBox="1"/>
          <p:nvPr/>
        </p:nvSpPr>
        <p:spPr>
          <a:xfrm>
            <a:off x="8793737" y="5802868"/>
            <a:ext cx="10858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Контроль емкости АКБ;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019F81-2CB0-4F64-A58C-D9D942AA0E0B}"/>
              </a:ext>
            </a:extLst>
          </p:cNvPr>
          <p:cNvSpPr txBox="1"/>
          <p:nvPr/>
        </p:nvSpPr>
        <p:spPr>
          <a:xfrm>
            <a:off x="8797833" y="6260068"/>
            <a:ext cx="10858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Защита от глубокого разряда;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F29120-4467-48A3-BD49-77490F24A34C}"/>
              </a:ext>
            </a:extLst>
          </p:cNvPr>
          <p:cNvSpPr txBox="1"/>
          <p:nvPr/>
        </p:nvSpPr>
        <p:spPr>
          <a:xfrm>
            <a:off x="8812784" y="6717268"/>
            <a:ext cx="10690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Гальваническая развязка между входом и выходом.</a:t>
            </a:r>
          </a:p>
        </p:txBody>
      </p:sp>
      <p:sp>
        <p:nvSpPr>
          <p:cNvPr id="31" name="Подзаголовок 2">
            <a:extLst>
              <a:ext uri="{FF2B5EF4-FFF2-40B4-BE49-F238E27FC236}">
                <a16:creationId xmlns:a16="http://schemas.microsoft.com/office/drawing/2014/main" id="{90D2FBBE-EBC1-4430-819D-491E93B78E9E}"/>
              </a:ext>
            </a:extLst>
          </p:cNvPr>
          <p:cNvSpPr txBox="1"/>
          <p:nvPr/>
        </p:nvSpPr>
        <p:spPr>
          <a:xfrm>
            <a:off x="8521700" y="3360488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5FFF279-AEE4-4F31-B53F-F5BD131125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62" y="1152149"/>
            <a:ext cx="7568438" cy="4334251"/>
          </a:xfrm>
          <a:prstGeom prst="rect">
            <a:avLst/>
          </a:prstGeom>
        </p:spPr>
      </p:pic>
      <p:pic>
        <p:nvPicPr>
          <p:cNvPr id="34" name="Треугольник для пунктов 1">
            <a:extLst>
              <a:ext uri="{FF2B5EF4-FFF2-40B4-BE49-F238E27FC236}">
                <a16:creationId xmlns:a16="http://schemas.microsoft.com/office/drawing/2014/main" id="{97B155BC-08B7-4493-88A0-50E40EFB35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884" y="4306300"/>
            <a:ext cx="100584" cy="201168"/>
          </a:xfrm>
          <a:prstGeom prst="rect">
            <a:avLst/>
          </a:prstGeom>
        </p:spPr>
      </p:pic>
      <p:pic>
        <p:nvPicPr>
          <p:cNvPr id="35" name="Треугольник для пунктов 1">
            <a:extLst>
              <a:ext uri="{FF2B5EF4-FFF2-40B4-BE49-F238E27FC236}">
                <a16:creationId xmlns:a16="http://schemas.microsoft.com/office/drawing/2014/main" id="{81F25E06-0A95-499F-80EF-1C3A8E26CC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884" y="4763500"/>
            <a:ext cx="100584" cy="201168"/>
          </a:xfrm>
          <a:prstGeom prst="rect">
            <a:avLst/>
          </a:prstGeom>
        </p:spPr>
      </p:pic>
      <p:pic>
        <p:nvPicPr>
          <p:cNvPr id="36" name="Треугольник для пунктов 1">
            <a:extLst>
              <a:ext uri="{FF2B5EF4-FFF2-40B4-BE49-F238E27FC236}">
                <a16:creationId xmlns:a16="http://schemas.microsoft.com/office/drawing/2014/main" id="{D2C14B4D-9A5D-4CBF-9E8F-93B9BC4A60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884" y="5449300"/>
            <a:ext cx="100584" cy="201168"/>
          </a:xfrm>
          <a:prstGeom prst="rect">
            <a:avLst/>
          </a:prstGeom>
        </p:spPr>
      </p:pic>
      <p:pic>
        <p:nvPicPr>
          <p:cNvPr id="37" name="Треугольник для пунктов 1">
            <a:extLst>
              <a:ext uri="{FF2B5EF4-FFF2-40B4-BE49-F238E27FC236}">
                <a16:creationId xmlns:a16="http://schemas.microsoft.com/office/drawing/2014/main" id="{E9CEE5EF-FA9D-40A6-A2AE-47AB09769A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884" y="5886950"/>
            <a:ext cx="100584" cy="201168"/>
          </a:xfrm>
          <a:prstGeom prst="rect">
            <a:avLst/>
          </a:prstGeom>
        </p:spPr>
      </p:pic>
      <p:pic>
        <p:nvPicPr>
          <p:cNvPr id="38" name="Треугольник для пунктов 1">
            <a:extLst>
              <a:ext uri="{FF2B5EF4-FFF2-40B4-BE49-F238E27FC236}">
                <a16:creationId xmlns:a16="http://schemas.microsoft.com/office/drawing/2014/main" id="{52E4ADD6-B42E-4280-BF18-D91EB24D20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884" y="6360967"/>
            <a:ext cx="100584" cy="201168"/>
          </a:xfrm>
          <a:prstGeom prst="rect">
            <a:avLst/>
          </a:prstGeom>
        </p:spPr>
      </p:pic>
      <p:pic>
        <p:nvPicPr>
          <p:cNvPr id="39" name="Треугольник для пунктов 1">
            <a:extLst>
              <a:ext uri="{FF2B5EF4-FFF2-40B4-BE49-F238E27FC236}">
                <a16:creationId xmlns:a16="http://schemas.microsoft.com/office/drawing/2014/main" id="{C4C1A009-157E-4CB6-AB97-E2FFB61E4D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00" y="6788953"/>
            <a:ext cx="100584" cy="20116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D609D640-092D-43AC-B4F8-3DBE384189F4}"/>
              </a:ext>
            </a:extLst>
          </p:cNvPr>
          <p:cNvSpPr txBox="1"/>
          <p:nvPr/>
        </p:nvSpPr>
        <p:spPr>
          <a:xfrm>
            <a:off x="2416152" y="4038600"/>
            <a:ext cx="5433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ИБЭП-220/48В-6А-2/2(200)-1</a:t>
            </a:r>
            <a:r>
              <a:rPr lang="en-US" b="0" i="0" dirty="0">
                <a:solidFill>
                  <a:schemeClr val="tx1"/>
                </a:solidFill>
                <a:effectLst/>
                <a:latin typeface="+mj-lt"/>
              </a:rPr>
              <a:t>U-LAN-T-E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9BC4D0E-9C93-45E4-800C-2C8345B0EA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60300" y="1295400"/>
            <a:ext cx="4109456" cy="79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98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Треугольники фоновые">
            <a:extLst>
              <a:ext uri="{FF2B5EF4-FFF2-40B4-BE49-F238E27FC236}">
                <a16:creationId xmlns:a16="http://schemas.microsoft.com/office/drawing/2014/main" id="{4EC44F30-FAFB-407E-885D-8562594F3D2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141700" cy="914399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FDD9792-7CB1-45BE-AC16-FF07DFF46D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766" y="3048000"/>
            <a:ext cx="4599882" cy="4599882"/>
          </a:xfrm>
          <a:prstGeom prst="rect">
            <a:avLst/>
          </a:prstGeom>
        </p:spPr>
      </p:pic>
      <p:pic>
        <p:nvPicPr>
          <p:cNvPr id="11" name="Лого ФОРПОСТ">
            <a:extLst>
              <a:ext uri="{FF2B5EF4-FFF2-40B4-BE49-F238E27FC236}">
                <a16:creationId xmlns:a16="http://schemas.microsoft.com/office/drawing/2014/main" id="{E60C7325-61FA-4094-B366-625313506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12" name="Заголовок">
            <a:extLst>
              <a:ext uri="{FF2B5EF4-FFF2-40B4-BE49-F238E27FC236}">
                <a16:creationId xmlns:a16="http://schemas.microsoft.com/office/drawing/2014/main" id="{5BCA4241-19C1-4348-B243-EFA2DE2C6358}"/>
              </a:ext>
            </a:extLst>
          </p:cNvPr>
          <p:cNvSpPr txBox="1"/>
          <p:nvPr/>
        </p:nvSpPr>
        <p:spPr>
          <a:xfrm>
            <a:off x="825500" y="381000"/>
            <a:ext cx="1057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ИБП</a:t>
            </a:r>
            <a:r>
              <a:rPr lang="en-US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 </a:t>
            </a:r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онлайн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49F31C-4A59-4D46-961A-F1370E5EA095}"/>
              </a:ext>
            </a:extLst>
          </p:cNvPr>
          <p:cNvSpPr txBox="1"/>
          <p:nvPr/>
        </p:nvSpPr>
        <p:spPr>
          <a:xfrm>
            <a:off x="825500" y="1371600"/>
            <a:ext cx="117694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+mn-lt"/>
              </a:rPr>
              <a:t>Источник бесперебойного питания ИБП-2000 On-Line типа предназначен </a:t>
            </a:r>
            <a:br>
              <a:rPr lang="en-US" sz="2400" dirty="0">
                <a:solidFill>
                  <a:schemeClr val="tx1"/>
                </a:solidFill>
                <a:latin typeface="+mn-lt"/>
              </a:rPr>
            </a:br>
            <a:r>
              <a:rPr lang="ru-RU" sz="2400" dirty="0">
                <a:solidFill>
                  <a:schemeClr val="tx1"/>
                </a:solidFill>
                <a:latin typeface="+mn-lt"/>
              </a:rPr>
              <a:t>для организации систем бесперебойного электропитания и надёжной защиты ответственной нагрузки от нарушений качества электроэнергии в сети переменного тока.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EE0D482-20A0-4288-9C6B-C99926D830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235506" y="1333405"/>
            <a:ext cx="2938462" cy="79533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DA8214-6C27-49F5-99A0-34645B030E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42" y="4038600"/>
            <a:ext cx="8746458" cy="2915485"/>
          </a:xfrm>
          <a:prstGeom prst="rect">
            <a:avLst/>
          </a:prstGeom>
        </p:spPr>
      </p:pic>
      <p:pic>
        <p:nvPicPr>
          <p:cNvPr id="16" name="Треугольник для пунктов 1">
            <a:extLst>
              <a:ext uri="{FF2B5EF4-FFF2-40B4-BE49-F238E27FC236}">
                <a16:creationId xmlns:a16="http://schemas.microsoft.com/office/drawing/2014/main" id="{50D4CAA5-70C3-4F58-909A-92B2D994B5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240" y="4316477"/>
            <a:ext cx="100584" cy="201168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86F439E1-9EFB-4BB0-9F55-3C0FA1374544}"/>
              </a:ext>
            </a:extLst>
          </p:cNvPr>
          <p:cNvSpPr txBox="1"/>
          <p:nvPr/>
        </p:nvSpPr>
        <p:spPr>
          <a:xfrm>
            <a:off x="9512300" y="3411218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21" name="Треугольник для пунктов 1">
            <a:extLst>
              <a:ext uri="{FF2B5EF4-FFF2-40B4-BE49-F238E27FC236}">
                <a16:creationId xmlns:a16="http://schemas.microsoft.com/office/drawing/2014/main" id="{5CC64B4F-4BF4-4320-B0FD-3458CFBEC0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92" y="4794354"/>
            <a:ext cx="100584" cy="201168"/>
          </a:xfrm>
          <a:prstGeom prst="rect">
            <a:avLst/>
          </a:prstGeom>
        </p:spPr>
      </p:pic>
      <p:sp>
        <p:nvSpPr>
          <p:cNvPr id="22" name="Текст пункт 1">
            <a:extLst>
              <a:ext uri="{FF2B5EF4-FFF2-40B4-BE49-F238E27FC236}">
                <a16:creationId xmlns:a16="http://schemas.microsoft.com/office/drawing/2014/main" id="{C9ACEF6F-F4D5-4EDD-85DF-31BC468097A7}"/>
              </a:ext>
            </a:extLst>
          </p:cNvPr>
          <p:cNvSpPr txBox="1"/>
          <p:nvPr/>
        </p:nvSpPr>
        <p:spPr>
          <a:xfrm>
            <a:off x="9804921" y="4232191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Выполнен по топологии двойного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преобразования;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3634C6-1E75-48C5-B4EE-82F8D018F479}"/>
              </a:ext>
            </a:extLst>
          </p:cNvPr>
          <p:cNvSpPr txBox="1"/>
          <p:nvPr/>
        </p:nvSpPr>
        <p:spPr>
          <a:xfrm>
            <a:off x="9804921" y="4690723"/>
            <a:ext cx="1049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Форма напряжения на выходе - чистая синусоида;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6589A3A-E333-4322-8615-980B2BFD56BA}"/>
              </a:ext>
            </a:extLst>
          </p:cNvPr>
          <p:cNvSpPr txBox="1"/>
          <p:nvPr/>
        </p:nvSpPr>
        <p:spPr>
          <a:xfrm>
            <a:off x="9817100" y="5140196"/>
            <a:ext cx="10896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Защиты от перегрузки, перегрева, КЗ,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от глубокого разряда АКБ;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D75F93-3D95-44D0-893B-F7C2A23B9F9D}"/>
              </a:ext>
            </a:extLst>
          </p:cNvPr>
          <p:cNvSpPr txBox="1"/>
          <p:nvPr/>
        </p:nvSpPr>
        <p:spPr>
          <a:xfrm>
            <a:off x="9804921" y="5853794"/>
            <a:ext cx="11099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Входной / выходной EMI-фильтр </a:t>
            </a:r>
          </a:p>
          <a:p>
            <a:r>
              <a:rPr lang="ru-RU" dirty="0">
                <a:solidFill>
                  <a:schemeClr val="tx1"/>
                </a:solidFill>
                <a:latin typeface="+mn-lt"/>
              </a:rPr>
              <a:t>импульсных и ВЧ помех;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0EB765-FD00-426B-8081-01B685614341}"/>
              </a:ext>
            </a:extLst>
          </p:cNvPr>
          <p:cNvSpPr txBox="1"/>
          <p:nvPr/>
        </p:nvSpPr>
        <p:spPr>
          <a:xfrm>
            <a:off x="9826244" y="6516469"/>
            <a:ext cx="1120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Стабилизация параметров выходного напряжения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в широком диапазоне напряжения сети.</a:t>
            </a:r>
          </a:p>
        </p:txBody>
      </p:sp>
      <p:pic>
        <p:nvPicPr>
          <p:cNvPr id="28" name="Треугольник для пунктов 1">
            <a:extLst>
              <a:ext uri="{FF2B5EF4-FFF2-40B4-BE49-F238E27FC236}">
                <a16:creationId xmlns:a16="http://schemas.microsoft.com/office/drawing/2014/main" id="{15559407-F427-4A60-AA1E-79C18CE83F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513" y="5226040"/>
            <a:ext cx="100584" cy="201168"/>
          </a:xfrm>
          <a:prstGeom prst="rect">
            <a:avLst/>
          </a:prstGeom>
        </p:spPr>
      </p:pic>
      <p:pic>
        <p:nvPicPr>
          <p:cNvPr id="29" name="Треугольник для пунктов 1">
            <a:extLst>
              <a:ext uri="{FF2B5EF4-FFF2-40B4-BE49-F238E27FC236}">
                <a16:creationId xmlns:a16="http://schemas.microsoft.com/office/drawing/2014/main" id="{C7AA422D-94E9-496E-8D17-0F2771F201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069" y="5933671"/>
            <a:ext cx="100584" cy="201168"/>
          </a:xfrm>
          <a:prstGeom prst="rect">
            <a:avLst/>
          </a:prstGeom>
        </p:spPr>
      </p:pic>
      <p:pic>
        <p:nvPicPr>
          <p:cNvPr id="30" name="Треугольник для пунктов 1">
            <a:extLst>
              <a:ext uri="{FF2B5EF4-FFF2-40B4-BE49-F238E27FC236}">
                <a16:creationId xmlns:a16="http://schemas.microsoft.com/office/drawing/2014/main" id="{1B985F14-7A0D-4469-9ABD-308F540413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612716"/>
            <a:ext cx="100584" cy="20116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6FED7FC-F4F8-4CC2-9DD4-710E66F295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1897" y="3333021"/>
            <a:ext cx="3826194" cy="733519"/>
          </a:xfrm>
          <a:prstGeom prst="rect">
            <a:avLst/>
          </a:prstGeom>
        </p:spPr>
      </p:pic>
      <p:sp>
        <p:nvSpPr>
          <p:cNvPr id="32" name="Заголовок">
            <a:extLst>
              <a:ext uri="{FF2B5EF4-FFF2-40B4-BE49-F238E27FC236}">
                <a16:creationId xmlns:a16="http://schemas.microsoft.com/office/drawing/2014/main" id="{13AE24E9-1E74-48BD-86D9-D218C54EA538}"/>
              </a:ext>
            </a:extLst>
          </p:cNvPr>
          <p:cNvSpPr txBox="1"/>
          <p:nvPr/>
        </p:nvSpPr>
        <p:spPr>
          <a:xfrm>
            <a:off x="1079264" y="3396471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НОВИНКА</a:t>
            </a:r>
          </a:p>
        </p:txBody>
      </p:sp>
    </p:spTree>
    <p:extLst>
      <p:ext uri="{BB962C8B-B14F-4D97-AF65-F5344CB8AC3E}">
        <p14:creationId xmlns:p14="http://schemas.microsoft.com/office/powerpoint/2010/main" val="76460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Треугольники фоновые" hidden="1">
            <a:extLst>
              <a:ext uri="{FF2B5EF4-FFF2-40B4-BE49-F238E27FC236}">
                <a16:creationId xmlns:a16="http://schemas.microsoft.com/office/drawing/2014/main" id="{07015425-5F94-4048-974F-D1D6B2AF6ED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141700" cy="9143999"/>
          </a:xfrm>
          <a:prstGeom prst="rect">
            <a:avLst/>
          </a:prstGeom>
        </p:spPr>
      </p:pic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677" y="0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825500" y="381000"/>
            <a:ext cx="9411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Инверторы ФОРПОСТ</a:t>
            </a: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4E29BA69-B7D7-4772-8C2C-4A0314085484}"/>
              </a:ext>
            </a:extLst>
          </p:cNvPr>
          <p:cNvCxnSpPr>
            <a:cxnSpLocks/>
          </p:cNvCxnSpPr>
          <p:nvPr/>
        </p:nvCxnSpPr>
        <p:spPr>
          <a:xfrm flipV="1">
            <a:off x="-25389" y="8001002"/>
            <a:ext cx="8699489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869F67C-9CFF-4158-9385-8EF0B6F58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219" y="2590800"/>
            <a:ext cx="4318940" cy="43189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8B52F9-3957-40F8-B36B-80CAE97B42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45" y="2362200"/>
            <a:ext cx="9354014" cy="6236009"/>
          </a:xfrm>
          <a:prstGeom prst="rect">
            <a:avLst/>
          </a:prstGeom>
        </p:spPr>
      </p:pic>
      <p:pic>
        <p:nvPicPr>
          <p:cNvPr id="20" name="Лого ФОРПОСТ">
            <a:extLst>
              <a:ext uri="{FF2B5EF4-FFF2-40B4-BE49-F238E27FC236}">
                <a16:creationId xmlns:a16="http://schemas.microsoft.com/office/drawing/2014/main" id="{DFF7AB71-E68D-4AC7-9B01-718E4C70F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767A74D-3B23-484E-8079-E874CD975ADF}"/>
              </a:ext>
            </a:extLst>
          </p:cNvPr>
          <p:cNvSpPr txBox="1"/>
          <p:nvPr/>
        </p:nvSpPr>
        <p:spPr>
          <a:xfrm>
            <a:off x="808522" y="1295400"/>
            <a:ext cx="115993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  <a:t>Компактный модульный инвертор со встроенным байпасом и контроллером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  <a:t>в едином корпусе. Решение позволило уменьшить размеры инверторной системы в два раза: с 6U до 3U.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B92A07D-4D31-47FA-88E5-86B8636D79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1700" y="3076481"/>
            <a:ext cx="3826194" cy="733519"/>
          </a:xfrm>
          <a:prstGeom prst="rect">
            <a:avLst/>
          </a:prstGeom>
        </p:spPr>
      </p:pic>
      <p:sp>
        <p:nvSpPr>
          <p:cNvPr id="26" name="Заголовок">
            <a:extLst>
              <a:ext uri="{FF2B5EF4-FFF2-40B4-BE49-F238E27FC236}">
                <a16:creationId xmlns:a16="http://schemas.microsoft.com/office/drawing/2014/main" id="{4F48D297-E345-4B64-9841-8FF60D598DCE}"/>
              </a:ext>
            </a:extLst>
          </p:cNvPr>
          <p:cNvSpPr txBox="1"/>
          <p:nvPr/>
        </p:nvSpPr>
        <p:spPr>
          <a:xfrm>
            <a:off x="1174816" y="3149025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НОВИНКА</a:t>
            </a:r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9A00FD51-AC47-4049-8247-739AB972A6D9}"/>
              </a:ext>
            </a:extLst>
          </p:cNvPr>
          <p:cNvSpPr txBox="1"/>
          <p:nvPr/>
        </p:nvSpPr>
        <p:spPr>
          <a:xfrm>
            <a:off x="9588500" y="3377754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28" name="Треугольник для пунктов 1">
            <a:extLst>
              <a:ext uri="{FF2B5EF4-FFF2-40B4-BE49-F238E27FC236}">
                <a16:creationId xmlns:a16="http://schemas.microsoft.com/office/drawing/2014/main" id="{BD78264F-F7AC-4DAB-8B8A-C24733E801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306028"/>
            <a:ext cx="100584" cy="201168"/>
          </a:xfrm>
          <a:prstGeom prst="rect">
            <a:avLst/>
          </a:prstGeom>
        </p:spPr>
      </p:pic>
      <p:sp>
        <p:nvSpPr>
          <p:cNvPr id="29" name="Текст пункт 1">
            <a:extLst>
              <a:ext uri="{FF2B5EF4-FFF2-40B4-BE49-F238E27FC236}">
                <a16:creationId xmlns:a16="http://schemas.microsoft.com/office/drawing/2014/main" id="{F59212A2-A86A-4BF1-995A-A62E2D8D0880}"/>
              </a:ext>
            </a:extLst>
          </p:cNvPr>
          <p:cNvSpPr txBox="1"/>
          <p:nvPr/>
        </p:nvSpPr>
        <p:spPr>
          <a:xfrm>
            <a:off x="9783285" y="4209871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Горячая замена модулей без отключения нагрузки;</a:t>
            </a: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0" name="Треугольник для пунктов 1">
            <a:extLst>
              <a:ext uri="{FF2B5EF4-FFF2-40B4-BE49-F238E27FC236}">
                <a16:creationId xmlns:a16="http://schemas.microsoft.com/office/drawing/2014/main" id="{7B7BFEE6-7DD5-4A67-90A4-B0C5DE0DF2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85" y="4720005"/>
            <a:ext cx="100584" cy="201168"/>
          </a:xfrm>
          <a:prstGeom prst="rect">
            <a:avLst/>
          </a:prstGeom>
        </p:spPr>
      </p:pic>
      <p:sp>
        <p:nvSpPr>
          <p:cNvPr id="31" name="Текст пункт 1">
            <a:extLst>
              <a:ext uri="{FF2B5EF4-FFF2-40B4-BE49-F238E27FC236}">
                <a16:creationId xmlns:a16="http://schemas.microsoft.com/office/drawing/2014/main" id="{E373E675-28F0-4F6D-919E-C8B9DC15ABCD}"/>
              </a:ext>
            </a:extLst>
          </p:cNvPr>
          <p:cNvSpPr txBox="1"/>
          <p:nvPr/>
        </p:nvSpPr>
        <p:spPr>
          <a:xfrm>
            <a:off x="9768091" y="4638265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Резервирование N+1 и N+N;</a:t>
            </a: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2" name="Треугольник для пунктов 1">
            <a:extLst>
              <a:ext uri="{FF2B5EF4-FFF2-40B4-BE49-F238E27FC236}">
                <a16:creationId xmlns:a16="http://schemas.microsoft.com/office/drawing/2014/main" id="{0F5F83FD-8521-4311-B63B-B0696B851D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85" y="5118453"/>
            <a:ext cx="100584" cy="201168"/>
          </a:xfrm>
          <a:prstGeom prst="rect">
            <a:avLst/>
          </a:prstGeom>
        </p:spPr>
      </p:pic>
      <p:sp>
        <p:nvSpPr>
          <p:cNvPr id="33" name="Текст пункт 1">
            <a:extLst>
              <a:ext uri="{FF2B5EF4-FFF2-40B4-BE49-F238E27FC236}">
                <a16:creationId xmlns:a16="http://schemas.microsoft.com/office/drawing/2014/main" id="{0DED6DCC-958C-4D2C-96FF-33B2A04E9A1C}"/>
              </a:ext>
            </a:extLst>
          </p:cNvPr>
          <p:cNvSpPr txBox="1"/>
          <p:nvPr/>
        </p:nvSpPr>
        <p:spPr>
          <a:xfrm>
            <a:off x="9790329" y="5031648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Мощность до 15кВт;</a:t>
            </a: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4" name="Треугольник для пунктов 1">
            <a:extLst>
              <a:ext uri="{FF2B5EF4-FFF2-40B4-BE49-F238E27FC236}">
                <a16:creationId xmlns:a16="http://schemas.microsoft.com/office/drawing/2014/main" id="{4F23D1B1-64F9-4AEA-BF0E-DC35F98769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5556245"/>
            <a:ext cx="100584" cy="201168"/>
          </a:xfrm>
          <a:prstGeom prst="rect">
            <a:avLst/>
          </a:prstGeom>
        </p:spPr>
      </p:pic>
      <p:sp>
        <p:nvSpPr>
          <p:cNvPr id="35" name="Текст пункт 1">
            <a:extLst>
              <a:ext uri="{FF2B5EF4-FFF2-40B4-BE49-F238E27FC236}">
                <a16:creationId xmlns:a16="http://schemas.microsoft.com/office/drawing/2014/main" id="{3B97F801-7191-47DB-9A3C-BB4C5D61E816}"/>
              </a:ext>
            </a:extLst>
          </p:cNvPr>
          <p:cNvSpPr txBox="1"/>
          <p:nvPr/>
        </p:nvSpPr>
        <p:spPr>
          <a:xfrm>
            <a:off x="9783285" y="5479262"/>
            <a:ext cx="7020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Удалённый мониторинг: WEB (HTTP),</a:t>
            </a:r>
            <a:b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Ethernet (SNMP,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Modbus</a:t>
            </a:r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TCP), RS-485 (</a:t>
            </a:r>
            <a:r>
              <a:rPr lang="ru-RU" b="0" i="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Modbus</a:t>
            </a:r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RTU);</a:t>
            </a: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6" name="Треугольник для пунктов 1">
            <a:extLst>
              <a:ext uri="{FF2B5EF4-FFF2-40B4-BE49-F238E27FC236}">
                <a16:creationId xmlns:a16="http://schemas.microsoft.com/office/drawing/2014/main" id="{88194E48-4DC4-4D58-984B-F218FC36BD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267542"/>
            <a:ext cx="100584" cy="201168"/>
          </a:xfrm>
          <a:prstGeom prst="rect">
            <a:avLst/>
          </a:prstGeom>
        </p:spPr>
      </p:pic>
      <p:sp>
        <p:nvSpPr>
          <p:cNvPr id="37" name="Текст пункт 1">
            <a:extLst>
              <a:ext uri="{FF2B5EF4-FFF2-40B4-BE49-F238E27FC236}">
                <a16:creationId xmlns:a16="http://schemas.microsoft.com/office/drawing/2014/main" id="{808D9163-DFA1-47FD-A764-D8EE975492A2}"/>
              </a:ext>
            </a:extLst>
          </p:cNvPr>
          <p:cNvSpPr txBox="1"/>
          <p:nvPr/>
        </p:nvSpPr>
        <p:spPr>
          <a:xfrm>
            <a:off x="9806954" y="6172200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Сигнализация через «сухие контакты»;</a:t>
            </a: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8" name="Треугольник для пунктов 1">
            <a:extLst>
              <a:ext uri="{FF2B5EF4-FFF2-40B4-BE49-F238E27FC236}">
                <a16:creationId xmlns:a16="http://schemas.microsoft.com/office/drawing/2014/main" id="{0204E613-B734-4D7E-ADFD-0079A8F103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685003"/>
            <a:ext cx="100584" cy="201168"/>
          </a:xfrm>
          <a:prstGeom prst="rect">
            <a:avLst/>
          </a:prstGeom>
        </p:spPr>
      </p:pic>
      <p:sp>
        <p:nvSpPr>
          <p:cNvPr id="39" name="Текст пункт 1">
            <a:extLst>
              <a:ext uri="{FF2B5EF4-FFF2-40B4-BE49-F238E27FC236}">
                <a16:creationId xmlns:a16="http://schemas.microsoft.com/office/drawing/2014/main" id="{B1D9B627-3900-428B-834F-CF85A51E8CCA}"/>
              </a:ext>
            </a:extLst>
          </p:cNvPr>
          <p:cNvSpPr txBox="1"/>
          <p:nvPr/>
        </p:nvSpPr>
        <p:spPr>
          <a:xfrm>
            <a:off x="9806954" y="6589931"/>
            <a:ext cx="7020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Электропитание от систем </a:t>
            </a:r>
            <a:b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постоянного тока: 24В, 48В, 60В, 110В, 220В.</a:t>
            </a:r>
          </a:p>
          <a:p>
            <a:pPr algn="l"/>
            <a:endParaRPr lang="ru-RU" b="0" i="0" dirty="0"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737D2B1-9E0A-45E5-9DB3-A4C2A4F907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560300" y="1295400"/>
            <a:ext cx="4109456" cy="79247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0EE971A-3901-45C0-B0BF-460A37E809A5}"/>
              </a:ext>
            </a:extLst>
          </p:cNvPr>
          <p:cNvSpPr txBox="1"/>
          <p:nvPr/>
        </p:nvSpPr>
        <p:spPr>
          <a:xfrm>
            <a:off x="4876014" y="7239003"/>
            <a:ext cx="2489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III </a:t>
            </a:r>
            <a:r>
              <a:rPr lang="ru-RU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кв. 2026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EBCE761-1931-4410-AF9B-0230480E83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796864" y="7162800"/>
            <a:ext cx="4687327" cy="707882"/>
          </a:xfrm>
          <a:prstGeom prst="rect">
            <a:avLst/>
          </a:prstGeom>
        </p:spPr>
      </p:pic>
      <p:sp>
        <p:nvSpPr>
          <p:cNvPr id="42" name="Заголовок">
            <a:extLst>
              <a:ext uri="{FF2B5EF4-FFF2-40B4-BE49-F238E27FC236}">
                <a16:creationId xmlns:a16="http://schemas.microsoft.com/office/drawing/2014/main" id="{795A701F-06A8-4F8E-B7B0-69999DA75FBB}"/>
              </a:ext>
            </a:extLst>
          </p:cNvPr>
          <p:cNvSpPr txBox="1"/>
          <p:nvPr/>
        </p:nvSpPr>
        <p:spPr>
          <a:xfrm>
            <a:off x="1206500" y="7209707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Road map</a:t>
            </a:r>
            <a:endParaRPr lang="ru-RU" sz="3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7B91F99-306B-4BA7-8CC4-694541828D13}"/>
              </a:ext>
            </a:extLst>
          </p:cNvPr>
          <p:cNvSpPr txBox="1"/>
          <p:nvPr/>
        </p:nvSpPr>
        <p:spPr>
          <a:xfrm>
            <a:off x="3035300" y="8153403"/>
            <a:ext cx="6331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i="0" dirty="0">
                <a:solidFill>
                  <a:schemeClr val="tx1"/>
                </a:solidFill>
                <a:effectLst/>
                <a:latin typeface="+mj-lt"/>
              </a:rPr>
              <a:t>Инверторный модуль 20кВА в корзине 3U</a:t>
            </a:r>
            <a:endParaRPr lang="ru-RU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29F18731-39FC-43E2-BC3C-D036E6AD3903}"/>
              </a:ext>
            </a:extLst>
          </p:cNvPr>
          <p:cNvSpPr/>
          <p:nvPr/>
        </p:nvSpPr>
        <p:spPr>
          <a:xfrm>
            <a:off x="6040308" y="7899328"/>
            <a:ext cx="160897" cy="160897"/>
          </a:xfrm>
          <a:prstGeom prst="ellipse">
            <a:avLst/>
          </a:prstGeom>
          <a:solidFill>
            <a:srgbClr val="009E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52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Треугольники фоновые">
            <a:extLst>
              <a:ext uri="{FF2B5EF4-FFF2-40B4-BE49-F238E27FC236}">
                <a16:creationId xmlns:a16="http://schemas.microsoft.com/office/drawing/2014/main" id="{9B6F1730-3B77-4101-AE0B-E2E53ADAFCD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141700" cy="9143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DB0EF7-05CB-4BC6-A1E3-30A69B27A3D5}"/>
              </a:ext>
            </a:extLst>
          </p:cNvPr>
          <p:cNvSpPr txBox="1"/>
          <p:nvPr/>
        </p:nvSpPr>
        <p:spPr>
          <a:xfrm>
            <a:off x="6424018" y="3743318"/>
            <a:ext cx="36978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F255C"/>
                </a:solidFill>
                <a:effectLst/>
                <a:uLnTx/>
                <a:uFillTx/>
                <a:latin typeface="+mn-lt"/>
                <a:ea typeface="+mn-ea"/>
              </a:rPr>
              <a:t>С ручным переключателем </a:t>
            </a:r>
            <a:endParaRPr lang="ru-RU" sz="2000" dirty="0"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F6922D-0B94-4C4A-AB3E-84A15F9785C4}"/>
              </a:ext>
            </a:extLst>
          </p:cNvPr>
          <p:cNvSpPr txBox="1"/>
          <p:nvPr/>
        </p:nvSpPr>
        <p:spPr>
          <a:xfrm>
            <a:off x="4816924" y="3360340"/>
            <a:ext cx="36634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F255C"/>
                </a:solidFill>
                <a:effectLst/>
                <a:uLnTx/>
                <a:uFillTx/>
                <a:latin typeface="+mn-lt"/>
                <a:ea typeface="+mn-ea"/>
              </a:rPr>
              <a:t>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F255C"/>
                </a:solidFill>
                <a:effectLst/>
                <a:uLnTx/>
                <a:uFillTx/>
                <a:latin typeface="+mn-lt"/>
                <a:ea typeface="+mn-ea"/>
              </a:rPr>
              <a:t>U</a:t>
            </a:r>
            <a:endParaRPr lang="ru-RU" sz="2000" dirty="0"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F5EB33C-C782-4351-B2EF-DA0F77C82FA6}"/>
              </a:ext>
            </a:extLst>
          </p:cNvPr>
          <p:cNvSpPr txBox="1"/>
          <p:nvPr/>
        </p:nvSpPr>
        <p:spPr>
          <a:xfrm>
            <a:off x="827431" y="4932402"/>
            <a:ext cx="9407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0" cap="none" spc="0" normalizeH="0" baseline="0" noProof="0" dirty="0">
                <a:ln>
                  <a:noFill/>
                </a:ln>
                <a:solidFill>
                  <a:srgbClr val="0F255C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Контроллер УКУ в различных исполнениях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80958D7-7322-45D6-A1C5-B9D51A1FA1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4072" y="6248400"/>
            <a:ext cx="2426289" cy="2426289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8C1C915E-51B1-419F-A55C-D104D0141370}"/>
              </a:ext>
            </a:extLst>
          </p:cNvPr>
          <p:cNvSpPr txBox="1">
            <a:spLocks/>
          </p:cNvSpPr>
          <p:nvPr/>
        </p:nvSpPr>
        <p:spPr>
          <a:xfrm>
            <a:off x="863087" y="1402495"/>
            <a:ext cx="7264708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0F255C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ru-RU" sz="3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Байпасы в различных исполнениях</a:t>
            </a:r>
          </a:p>
        </p:txBody>
      </p:sp>
      <p:sp>
        <p:nvSpPr>
          <p:cNvPr id="18" name="Заголовок">
            <a:extLst>
              <a:ext uri="{FF2B5EF4-FFF2-40B4-BE49-F238E27FC236}">
                <a16:creationId xmlns:a16="http://schemas.microsoft.com/office/drawing/2014/main" id="{4AD62D24-591F-45C8-87A7-CC8E558981FE}"/>
              </a:ext>
            </a:extLst>
          </p:cNvPr>
          <p:cNvSpPr txBox="1"/>
          <p:nvPr/>
        </p:nvSpPr>
        <p:spPr>
          <a:xfrm>
            <a:off x="863087" y="381000"/>
            <a:ext cx="9411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Доп. опции для инверторов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E81A087-BE90-47CA-ABD9-CF6E7ABF5C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3810" y="2221911"/>
            <a:ext cx="2426289" cy="2426289"/>
          </a:xfrm>
          <a:prstGeom prst="rect">
            <a:avLst/>
          </a:prstGeom>
        </p:spPr>
      </p:pic>
      <p:pic>
        <p:nvPicPr>
          <p:cNvPr id="19" name="Лого ФОРПОСТ">
            <a:extLst>
              <a:ext uri="{FF2B5EF4-FFF2-40B4-BE49-F238E27FC236}">
                <a16:creationId xmlns:a16="http://schemas.microsoft.com/office/drawing/2014/main" id="{27236504-8F49-4F1F-923C-96C72BB38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69DAAFE-B07B-4550-B984-481DC710D487}"/>
              </a:ext>
            </a:extLst>
          </p:cNvPr>
          <p:cNvSpPr txBox="1"/>
          <p:nvPr/>
        </p:nvSpPr>
        <p:spPr>
          <a:xfrm>
            <a:off x="5975724" y="6727281"/>
            <a:ext cx="4222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+mn-lt"/>
              </a:rPr>
              <a:t>В свободный слот корпуса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11C5723-AC55-4861-81D4-1EF0C2C089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55" y="4126400"/>
            <a:ext cx="4067268" cy="560187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5396573-8A60-4437-952F-1F5D32AC07D7}"/>
              </a:ext>
            </a:extLst>
          </p:cNvPr>
          <p:cNvSpPr txBox="1"/>
          <p:nvPr/>
        </p:nvSpPr>
        <p:spPr>
          <a:xfrm>
            <a:off x="5170076" y="7162800"/>
            <a:ext cx="4596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+mn-lt"/>
              </a:rPr>
              <a:t>На дверь шкафа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C929DD-6E3B-4977-8A10-FAFDD6290E7B}"/>
              </a:ext>
            </a:extLst>
          </p:cNvPr>
          <p:cNvSpPr txBox="1"/>
          <p:nvPr/>
        </p:nvSpPr>
        <p:spPr>
          <a:xfrm>
            <a:off x="6392562" y="7620000"/>
            <a:ext cx="30508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+mn-lt"/>
              </a:rPr>
              <a:t>В отдельный корпус 3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U</a:t>
            </a: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FB555B-4F58-49E6-8234-457468B7E131}"/>
              </a:ext>
            </a:extLst>
          </p:cNvPr>
          <p:cNvSpPr txBox="1"/>
          <p:nvPr/>
        </p:nvSpPr>
        <p:spPr>
          <a:xfrm>
            <a:off x="10744386" y="6754768"/>
            <a:ext cx="51743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b="0" i="0" dirty="0">
                <a:solidFill>
                  <a:schemeClr val="tx1"/>
                </a:solidFill>
                <a:effectLst/>
                <a:latin typeface="+mj-lt"/>
                <a:cs typeface="Segoe UI" panose="020B0502040204020203" pitchFamily="34" charset="0"/>
              </a:rPr>
              <a:t>Интерфейс: 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RS485, Ethernet, LAN</a:t>
            </a:r>
            <a:endParaRPr lang="ru-RU" sz="2000" b="0" i="0" dirty="0"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2000" b="0" i="0" dirty="0">
              <a:solidFill>
                <a:srgbClr val="787878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dirty="0"/>
          </a:p>
        </p:txBody>
      </p:sp>
      <p:sp>
        <p:nvSpPr>
          <p:cNvPr id="39" name="Подзаголовок 2">
            <a:extLst>
              <a:ext uri="{FF2B5EF4-FFF2-40B4-BE49-F238E27FC236}">
                <a16:creationId xmlns:a16="http://schemas.microsoft.com/office/drawing/2014/main" id="{460523DF-1182-47B5-8E1B-5CFCD6FC9E78}"/>
              </a:ext>
            </a:extLst>
          </p:cNvPr>
          <p:cNvSpPr txBox="1"/>
          <p:nvPr/>
        </p:nvSpPr>
        <p:spPr>
          <a:xfrm>
            <a:off x="6151280" y="6112725"/>
            <a:ext cx="478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9EE3"/>
                </a:solidFill>
                <a:latin typeface="+mj-lt"/>
              </a:rPr>
              <a:t>Варианты исполнения</a:t>
            </a:r>
          </a:p>
        </p:txBody>
      </p:sp>
      <p:sp>
        <p:nvSpPr>
          <p:cNvPr id="40" name="Подзаголовок 2">
            <a:extLst>
              <a:ext uri="{FF2B5EF4-FFF2-40B4-BE49-F238E27FC236}">
                <a16:creationId xmlns:a16="http://schemas.microsoft.com/office/drawing/2014/main" id="{8EDA79F2-4B9F-4402-9590-03368BA80865}"/>
              </a:ext>
            </a:extLst>
          </p:cNvPr>
          <p:cNvSpPr txBox="1"/>
          <p:nvPr/>
        </p:nvSpPr>
        <p:spPr>
          <a:xfrm>
            <a:off x="10526456" y="6068968"/>
            <a:ext cx="478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41" name="Треугольник для пунктов 2">
            <a:extLst>
              <a:ext uri="{FF2B5EF4-FFF2-40B4-BE49-F238E27FC236}">
                <a16:creationId xmlns:a16="http://schemas.microsoft.com/office/drawing/2014/main" id="{735DA052-69C7-43BE-A940-78CB67D076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247" y="6842330"/>
            <a:ext cx="100584" cy="201168"/>
          </a:xfrm>
          <a:prstGeom prst="rect">
            <a:avLst/>
          </a:prstGeom>
        </p:spPr>
      </p:pic>
      <p:pic>
        <p:nvPicPr>
          <p:cNvPr id="42" name="Треугольник для пунктов 2">
            <a:extLst>
              <a:ext uri="{FF2B5EF4-FFF2-40B4-BE49-F238E27FC236}">
                <a16:creationId xmlns:a16="http://schemas.microsoft.com/office/drawing/2014/main" id="{93AD4561-009A-4E89-8638-D461130415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247" y="7263361"/>
            <a:ext cx="100584" cy="201168"/>
          </a:xfrm>
          <a:prstGeom prst="rect">
            <a:avLst/>
          </a:prstGeom>
        </p:spPr>
      </p:pic>
      <p:pic>
        <p:nvPicPr>
          <p:cNvPr id="43" name="Треугольник для пунктов 2">
            <a:extLst>
              <a:ext uri="{FF2B5EF4-FFF2-40B4-BE49-F238E27FC236}">
                <a16:creationId xmlns:a16="http://schemas.microsoft.com/office/drawing/2014/main" id="{26F1D808-3E59-4624-B301-B7FFAACC70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68" y="7730494"/>
            <a:ext cx="100584" cy="201168"/>
          </a:xfrm>
          <a:prstGeom prst="rect">
            <a:avLst/>
          </a:prstGeom>
        </p:spPr>
      </p:pic>
      <p:pic>
        <p:nvPicPr>
          <p:cNvPr id="44" name="Треугольник для пунктов 2">
            <a:extLst>
              <a:ext uri="{FF2B5EF4-FFF2-40B4-BE49-F238E27FC236}">
                <a16:creationId xmlns:a16="http://schemas.microsoft.com/office/drawing/2014/main" id="{2608EA5E-94ED-4F97-A118-546E7067C6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16" y="6858000"/>
            <a:ext cx="100584" cy="201168"/>
          </a:xfrm>
          <a:prstGeom prst="rect">
            <a:avLst/>
          </a:prstGeom>
        </p:spPr>
      </p:pic>
      <p:pic>
        <p:nvPicPr>
          <p:cNvPr id="45" name="Треугольник для пунктов 2">
            <a:extLst>
              <a:ext uri="{FF2B5EF4-FFF2-40B4-BE49-F238E27FC236}">
                <a16:creationId xmlns:a16="http://schemas.microsoft.com/office/drawing/2014/main" id="{3C81B481-9F47-40E4-B30E-71E3CD8AB7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16" y="7418832"/>
            <a:ext cx="100584" cy="201168"/>
          </a:xfrm>
          <a:prstGeom prst="rect">
            <a:avLst/>
          </a:prstGeom>
        </p:spPr>
      </p:pic>
      <p:sp>
        <p:nvSpPr>
          <p:cNvPr id="47" name="Подзаголовок 2">
            <a:extLst>
              <a:ext uri="{FF2B5EF4-FFF2-40B4-BE49-F238E27FC236}">
                <a16:creationId xmlns:a16="http://schemas.microsoft.com/office/drawing/2014/main" id="{74E427CB-A613-4A09-8762-0994902564E6}"/>
              </a:ext>
            </a:extLst>
          </p:cNvPr>
          <p:cNvSpPr txBox="1"/>
          <p:nvPr/>
        </p:nvSpPr>
        <p:spPr>
          <a:xfrm>
            <a:off x="6177550" y="2293652"/>
            <a:ext cx="478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9EE3"/>
                </a:solidFill>
                <a:latin typeface="+mj-lt"/>
              </a:rPr>
              <a:t>Варианты исполнения</a:t>
            </a:r>
          </a:p>
        </p:txBody>
      </p:sp>
      <p:pic>
        <p:nvPicPr>
          <p:cNvPr id="48" name="Треугольник для пунктов 2">
            <a:extLst>
              <a:ext uri="{FF2B5EF4-FFF2-40B4-BE49-F238E27FC236}">
                <a16:creationId xmlns:a16="http://schemas.microsoft.com/office/drawing/2014/main" id="{E0A123CB-84E0-470B-8DB6-1460D85CA3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16" y="3105081"/>
            <a:ext cx="100584" cy="20116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C9828EC-C335-4930-8DC3-9258F34AC8C3}"/>
              </a:ext>
            </a:extLst>
          </p:cNvPr>
          <p:cNvSpPr txBox="1"/>
          <p:nvPr/>
        </p:nvSpPr>
        <p:spPr>
          <a:xfrm>
            <a:off x="6407796" y="3001376"/>
            <a:ext cx="3597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F255C"/>
                </a:solidFill>
                <a:effectLst/>
                <a:uLnTx/>
                <a:uFillTx/>
                <a:latin typeface="+mn-lt"/>
                <a:ea typeface="+mn-ea"/>
              </a:rPr>
              <a:t>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F255C"/>
                </a:solidFill>
                <a:effectLst/>
                <a:uLnTx/>
                <a:uFillTx/>
                <a:latin typeface="+mn-lt"/>
                <a:ea typeface="+mn-ea"/>
              </a:rPr>
              <a:t>U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F255C"/>
                </a:solidFill>
                <a:effectLst/>
                <a:uLnTx/>
                <a:uFillTx/>
                <a:latin typeface="+mj-lt"/>
                <a:ea typeface="+mn-ea"/>
              </a:rPr>
              <a:t> </a:t>
            </a:r>
          </a:p>
        </p:txBody>
      </p:sp>
      <p:pic>
        <p:nvPicPr>
          <p:cNvPr id="50" name="Треугольник для пунктов 2">
            <a:extLst>
              <a:ext uri="{FF2B5EF4-FFF2-40B4-BE49-F238E27FC236}">
                <a16:creationId xmlns:a16="http://schemas.microsoft.com/office/drawing/2014/main" id="{83ED1DA2-4505-4FB2-9633-8C205A59DF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25" y="3456432"/>
            <a:ext cx="100584" cy="201168"/>
          </a:xfrm>
          <a:prstGeom prst="rect">
            <a:avLst/>
          </a:prstGeom>
        </p:spPr>
      </p:pic>
      <p:pic>
        <p:nvPicPr>
          <p:cNvPr id="51" name="Треугольник для пунктов 2">
            <a:extLst>
              <a:ext uri="{FF2B5EF4-FFF2-40B4-BE49-F238E27FC236}">
                <a16:creationId xmlns:a16="http://schemas.microsoft.com/office/drawing/2014/main" id="{AF1684A9-E180-4882-AF42-990A3A7132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25" y="3837432"/>
            <a:ext cx="100584" cy="201168"/>
          </a:xfrm>
          <a:prstGeom prst="rect">
            <a:avLst/>
          </a:prstGeom>
        </p:spPr>
      </p:pic>
      <p:sp>
        <p:nvSpPr>
          <p:cNvPr id="52" name="Подзаголовок 2">
            <a:extLst>
              <a:ext uri="{FF2B5EF4-FFF2-40B4-BE49-F238E27FC236}">
                <a16:creationId xmlns:a16="http://schemas.microsoft.com/office/drawing/2014/main" id="{765D0FCE-A6AC-4FA0-8E5F-28BE01831C81}"/>
              </a:ext>
            </a:extLst>
          </p:cNvPr>
          <p:cNvSpPr txBox="1"/>
          <p:nvPr/>
        </p:nvSpPr>
        <p:spPr>
          <a:xfrm>
            <a:off x="10526456" y="2303663"/>
            <a:ext cx="478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13AA3B0-F743-45B8-AA3F-1641872F6BB7}"/>
              </a:ext>
            </a:extLst>
          </p:cNvPr>
          <p:cNvSpPr txBox="1"/>
          <p:nvPr/>
        </p:nvSpPr>
        <p:spPr>
          <a:xfrm>
            <a:off x="10807700" y="3022937"/>
            <a:ext cx="4782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+mn-lt"/>
              </a:rPr>
              <a:t>Широкая линейка мощностей 10кВА (2U/3U), 20кВА, 30кВА, 45кВА, 75кВА </a:t>
            </a:r>
            <a:br>
              <a:rPr lang="ru-RU" sz="2000" dirty="0">
                <a:solidFill>
                  <a:schemeClr val="tx1"/>
                </a:solidFill>
                <a:latin typeface="+mn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и 120кВА (3U)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4" name="Треугольник для пунктов 2">
            <a:extLst>
              <a:ext uri="{FF2B5EF4-FFF2-40B4-BE49-F238E27FC236}">
                <a16:creationId xmlns:a16="http://schemas.microsoft.com/office/drawing/2014/main" id="{B7766818-03EB-4A76-B93D-2E2C97FBC6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00" y="3124200"/>
            <a:ext cx="100584" cy="201168"/>
          </a:xfrm>
          <a:prstGeom prst="rect">
            <a:avLst/>
          </a:prstGeom>
        </p:spPr>
      </p:pic>
      <p:pic>
        <p:nvPicPr>
          <p:cNvPr id="55" name="Треугольник для пунктов 2">
            <a:extLst>
              <a:ext uri="{FF2B5EF4-FFF2-40B4-BE49-F238E27FC236}">
                <a16:creationId xmlns:a16="http://schemas.microsoft.com/office/drawing/2014/main" id="{82505DC8-360A-4A91-BC11-2CC89ECC06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032" y="4218432"/>
            <a:ext cx="100584" cy="20116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53F1FF53-0B38-4D6D-B4EC-2EADC0AD5859}"/>
              </a:ext>
            </a:extLst>
          </p:cNvPr>
          <p:cNvSpPr txBox="1"/>
          <p:nvPr/>
        </p:nvSpPr>
        <p:spPr>
          <a:xfrm>
            <a:off x="10825161" y="4092714"/>
            <a:ext cx="4782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+mn-lt"/>
              </a:rPr>
              <a:t>Автоматическое быстродействующее переключение до 10 </a:t>
            </a:r>
            <a:r>
              <a:rPr lang="ru-RU" sz="2000" dirty="0" err="1">
                <a:solidFill>
                  <a:schemeClr val="tx1"/>
                </a:solidFill>
                <a:latin typeface="+mn-lt"/>
              </a:rPr>
              <a:t>мс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FB7CD48-14DF-4D93-ACB2-F2B2E26051AB}"/>
              </a:ext>
            </a:extLst>
          </p:cNvPr>
          <p:cNvSpPr txBox="1"/>
          <p:nvPr/>
        </p:nvSpPr>
        <p:spPr>
          <a:xfrm>
            <a:off x="10731500" y="7315200"/>
            <a:ext cx="8173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solidFill>
                  <a:schemeClr val="tx1"/>
                </a:solidFill>
                <a:effectLst/>
                <a:latin typeface="+mj-lt"/>
                <a:cs typeface="Segoe UI" panose="020B0502040204020203" pitchFamily="34" charset="0"/>
              </a:rPr>
              <a:t>Протокол: 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SNMP, MODBUS RTU, </a:t>
            </a:r>
            <a:br>
              <a:rPr lang="ru-RU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MODBUS TCP, Ethernet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279003-A276-41BB-9E56-8769999426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93" y="713806"/>
            <a:ext cx="4782550" cy="47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05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141700" cy="914399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BE64DC3-87BE-4C89-9715-F9CE3D1F8D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4017" y="3048000"/>
            <a:ext cx="5461605" cy="546160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2D7023B-4981-4E2F-98D5-0F674CA77C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522" y="3160933"/>
            <a:ext cx="5742957" cy="5754467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10097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0" dirty="0">
                <a:solidFill>
                  <a:schemeClr val="tx1"/>
                </a:solidFill>
                <a:effectLst/>
                <a:latin typeface="+mn-lt"/>
              </a:rPr>
              <a:t>Инверторная система с увеличенной мощностью до 117кВт</a:t>
            </a:r>
            <a:endParaRPr lang="ru-RU" sz="4000" b="1" dirty="0">
              <a:solidFill>
                <a:srgbClr val="0E245C"/>
              </a:solidFill>
              <a:latin typeface="+mn-lt"/>
              <a:cs typeface="Segoe UI Semibold" panose="020B0702040204020203" pitchFamily="34" charset="0"/>
            </a:endParaRPr>
          </a:p>
        </p:txBody>
      </p:sp>
      <p:pic>
        <p:nvPicPr>
          <p:cNvPr id="20" name="Лого ФОРПОСТ">
            <a:extLst>
              <a:ext uri="{FF2B5EF4-FFF2-40B4-BE49-F238E27FC236}">
                <a16:creationId xmlns:a16="http://schemas.microsoft.com/office/drawing/2014/main" id="{DFF7AB71-E68D-4AC7-9B01-718E4C70F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8F62BDE-4F25-4CEE-A7D1-4F058F81B81E}"/>
              </a:ext>
            </a:extLst>
          </p:cNvPr>
          <p:cNvSpPr txBox="1"/>
          <p:nvPr/>
        </p:nvSpPr>
        <p:spPr>
          <a:xfrm>
            <a:off x="825500" y="1847671"/>
            <a:ext cx="12420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  <a:t>Новое решение построено на базе 39 инверторных модулей мощностью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  <a:t>3кВт (4кВА) каждый, с обновленным специализированным ПО.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  <a:t>Система работает под управлением единого контроллера УКУ. 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670E15A-61DF-47B8-89E1-4E9E733FE1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1897" y="3333021"/>
            <a:ext cx="3826194" cy="733519"/>
          </a:xfrm>
          <a:prstGeom prst="rect">
            <a:avLst/>
          </a:prstGeom>
        </p:spPr>
      </p:pic>
      <p:sp>
        <p:nvSpPr>
          <p:cNvPr id="26" name="Заголовок">
            <a:extLst>
              <a:ext uri="{FF2B5EF4-FFF2-40B4-BE49-F238E27FC236}">
                <a16:creationId xmlns:a16="http://schemas.microsoft.com/office/drawing/2014/main" id="{334A1753-25C7-4A3E-AD52-0C4173E7103F}"/>
              </a:ext>
            </a:extLst>
          </p:cNvPr>
          <p:cNvSpPr txBox="1"/>
          <p:nvPr/>
        </p:nvSpPr>
        <p:spPr>
          <a:xfrm>
            <a:off x="1079264" y="3396471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НОВИНКА</a:t>
            </a:r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CBCE3EC3-2F1E-4510-B629-58373DE232E7}"/>
              </a:ext>
            </a:extLst>
          </p:cNvPr>
          <p:cNvSpPr txBox="1"/>
          <p:nvPr/>
        </p:nvSpPr>
        <p:spPr>
          <a:xfrm>
            <a:off x="8595127" y="3673373"/>
            <a:ext cx="7317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Технические параметры решения:</a:t>
            </a:r>
          </a:p>
        </p:txBody>
      </p:sp>
      <p:pic>
        <p:nvPicPr>
          <p:cNvPr id="28" name="Треугольник для пунктов 1">
            <a:extLst>
              <a:ext uri="{FF2B5EF4-FFF2-40B4-BE49-F238E27FC236}">
                <a16:creationId xmlns:a16="http://schemas.microsoft.com/office/drawing/2014/main" id="{7D2EE6CC-B665-4687-81E3-218D5A71F5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00" y="4632242"/>
            <a:ext cx="100584" cy="201168"/>
          </a:xfrm>
          <a:prstGeom prst="rect">
            <a:avLst/>
          </a:prstGeom>
        </p:spPr>
      </p:pic>
      <p:sp>
        <p:nvSpPr>
          <p:cNvPr id="29" name="Текст пункт 1">
            <a:extLst>
              <a:ext uri="{FF2B5EF4-FFF2-40B4-BE49-F238E27FC236}">
                <a16:creationId xmlns:a16="http://schemas.microsoft.com/office/drawing/2014/main" id="{A261EFE0-A77A-402A-96B3-3255AFFBF124}"/>
              </a:ext>
            </a:extLst>
          </p:cNvPr>
          <p:cNvSpPr txBox="1"/>
          <p:nvPr/>
        </p:nvSpPr>
        <p:spPr>
          <a:xfrm>
            <a:off x="8810992" y="4535269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i="0" dirty="0">
                <a:solidFill>
                  <a:schemeClr val="tx1"/>
                </a:solidFill>
                <a:effectLst/>
                <a:latin typeface="+mn-lt"/>
              </a:rPr>
              <a:t>Выходное напряжение AC – 380B;</a:t>
            </a:r>
            <a:endParaRPr lang="ru-RU" b="0" i="0" dirty="0">
              <a:solidFill>
                <a:schemeClr val="tx1"/>
              </a:solidFill>
              <a:effectLst/>
              <a:latin typeface="+mn-lt"/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0" name="Треугольник для пунктов 1">
            <a:extLst>
              <a:ext uri="{FF2B5EF4-FFF2-40B4-BE49-F238E27FC236}">
                <a16:creationId xmlns:a16="http://schemas.microsoft.com/office/drawing/2014/main" id="{7229FA79-6654-4872-910C-09DA9C075B4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00" y="5054132"/>
            <a:ext cx="100584" cy="201168"/>
          </a:xfrm>
          <a:prstGeom prst="rect">
            <a:avLst/>
          </a:prstGeom>
        </p:spPr>
      </p:pic>
      <p:sp>
        <p:nvSpPr>
          <p:cNvPr id="31" name="Текст пункт 1">
            <a:extLst>
              <a:ext uri="{FF2B5EF4-FFF2-40B4-BE49-F238E27FC236}">
                <a16:creationId xmlns:a16="http://schemas.microsoft.com/office/drawing/2014/main" id="{9328F6AA-5149-4F6A-B751-85E45444004B}"/>
              </a:ext>
            </a:extLst>
          </p:cNvPr>
          <p:cNvSpPr txBox="1"/>
          <p:nvPr/>
        </p:nvSpPr>
        <p:spPr>
          <a:xfrm>
            <a:off x="8810992" y="4953000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i="0" dirty="0">
                <a:solidFill>
                  <a:schemeClr val="tx1"/>
                </a:solidFill>
                <a:effectLst/>
                <a:latin typeface="+mn-lt"/>
              </a:rPr>
              <a:t>Выходное напряжение AC – 220B;</a:t>
            </a:r>
            <a:endParaRPr lang="ru-RU" b="0" i="0" dirty="0">
              <a:solidFill>
                <a:schemeClr val="tx1"/>
              </a:solidFill>
              <a:effectLst/>
              <a:latin typeface="+mn-lt"/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2" name="Треугольник для пунктов 1">
            <a:extLst>
              <a:ext uri="{FF2B5EF4-FFF2-40B4-BE49-F238E27FC236}">
                <a16:creationId xmlns:a16="http://schemas.microsoft.com/office/drawing/2014/main" id="{5CED6E37-2817-409F-8580-0CA07FAD1F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697" y="5498747"/>
            <a:ext cx="100584" cy="201168"/>
          </a:xfrm>
          <a:prstGeom prst="rect">
            <a:avLst/>
          </a:prstGeom>
        </p:spPr>
      </p:pic>
      <p:sp>
        <p:nvSpPr>
          <p:cNvPr id="33" name="Текст пункт 1">
            <a:extLst>
              <a:ext uri="{FF2B5EF4-FFF2-40B4-BE49-F238E27FC236}">
                <a16:creationId xmlns:a16="http://schemas.microsoft.com/office/drawing/2014/main" id="{8DB62B1D-EA5F-42BC-8E1B-DAF5E8CC8ACC}"/>
              </a:ext>
            </a:extLst>
          </p:cNvPr>
          <p:cNvSpPr txBox="1"/>
          <p:nvPr/>
        </p:nvSpPr>
        <p:spPr>
          <a:xfrm>
            <a:off x="8798256" y="5410200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i="0" dirty="0">
                <a:solidFill>
                  <a:schemeClr val="tx1"/>
                </a:solidFill>
                <a:effectLst/>
                <a:latin typeface="+mn-lt"/>
              </a:rPr>
              <a:t>Общая мощность системы - 117кВт / 156кВА;</a:t>
            </a:r>
            <a:endParaRPr lang="ru-RU" b="0" i="0" dirty="0">
              <a:solidFill>
                <a:schemeClr val="tx1"/>
              </a:solidFill>
              <a:effectLst/>
              <a:latin typeface="+mn-lt"/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4" name="Треугольник для пунктов 1">
            <a:extLst>
              <a:ext uri="{FF2B5EF4-FFF2-40B4-BE49-F238E27FC236}">
                <a16:creationId xmlns:a16="http://schemas.microsoft.com/office/drawing/2014/main" id="{8BE3EED2-2D07-412B-AE73-69BEC15915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36" y="5943362"/>
            <a:ext cx="100584" cy="201168"/>
          </a:xfrm>
          <a:prstGeom prst="rect">
            <a:avLst/>
          </a:prstGeom>
        </p:spPr>
      </p:pic>
      <p:sp>
        <p:nvSpPr>
          <p:cNvPr id="35" name="Текст пункт 1">
            <a:extLst>
              <a:ext uri="{FF2B5EF4-FFF2-40B4-BE49-F238E27FC236}">
                <a16:creationId xmlns:a16="http://schemas.microsoft.com/office/drawing/2014/main" id="{4290432E-882E-48BD-937F-B99E32C133CC}"/>
              </a:ext>
            </a:extLst>
          </p:cNvPr>
          <p:cNvSpPr txBox="1"/>
          <p:nvPr/>
        </p:nvSpPr>
        <p:spPr>
          <a:xfrm>
            <a:off x="8800508" y="5858470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i="0" dirty="0">
                <a:solidFill>
                  <a:schemeClr val="tx1"/>
                </a:solidFill>
                <a:effectLst/>
                <a:latin typeface="+mn-lt"/>
              </a:rPr>
              <a:t>Перегрузочная способность - 120% в течение 60 секунд </a:t>
            </a:r>
            <a:br>
              <a:rPr lang="ru-RU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b="0" i="0" dirty="0">
                <a:solidFill>
                  <a:schemeClr val="tx1"/>
                </a:solidFill>
                <a:effectLst/>
                <a:latin typeface="+mn-lt"/>
              </a:rPr>
              <a:t>(штатный режим);</a:t>
            </a:r>
            <a:endParaRPr lang="ru-RU" b="0" i="0" dirty="0">
              <a:solidFill>
                <a:schemeClr val="tx1"/>
              </a:solidFill>
              <a:effectLst/>
              <a:latin typeface="+mn-lt"/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61B06E1-9980-485F-BC63-B906A56DE9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560300" y="1295400"/>
            <a:ext cx="4109456" cy="79247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D372A11-CC2D-49AA-A75C-F4456D6FE249}"/>
              </a:ext>
            </a:extLst>
          </p:cNvPr>
          <p:cNvSpPr txBox="1"/>
          <p:nvPr/>
        </p:nvSpPr>
        <p:spPr>
          <a:xfrm>
            <a:off x="8810992" y="6559546"/>
            <a:ext cx="15795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Охлаждение - принудительное;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AAC009-64D4-4C35-B2EB-B02D32C36978}"/>
              </a:ext>
            </a:extLst>
          </p:cNvPr>
          <p:cNvSpPr txBox="1"/>
          <p:nvPr/>
        </p:nvSpPr>
        <p:spPr>
          <a:xfrm>
            <a:off x="8810992" y="7007923"/>
            <a:ext cx="15795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Протокол: 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SNMP, MODBUS RTU, MODBUS TCP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pic>
        <p:nvPicPr>
          <p:cNvPr id="42" name="Треугольник для пунктов 1">
            <a:extLst>
              <a:ext uri="{FF2B5EF4-FFF2-40B4-BE49-F238E27FC236}">
                <a16:creationId xmlns:a16="http://schemas.microsoft.com/office/drawing/2014/main" id="{06B1D636-ACC4-4435-AB74-E565E65A9A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36" y="6651977"/>
            <a:ext cx="100584" cy="201168"/>
          </a:xfrm>
          <a:prstGeom prst="rect">
            <a:avLst/>
          </a:prstGeom>
        </p:spPr>
      </p:pic>
      <p:pic>
        <p:nvPicPr>
          <p:cNvPr id="43" name="Треугольник для пунктов 1">
            <a:extLst>
              <a:ext uri="{FF2B5EF4-FFF2-40B4-BE49-F238E27FC236}">
                <a16:creationId xmlns:a16="http://schemas.microsoft.com/office/drawing/2014/main" id="{1984EBD0-FD1E-4609-B662-634D6E3694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36" y="7120205"/>
            <a:ext cx="100584" cy="2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05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Лого ФОРПОСТ">
            <a:extLst>
              <a:ext uri="{FF2B5EF4-FFF2-40B4-BE49-F238E27FC236}">
                <a16:creationId xmlns:a16="http://schemas.microsoft.com/office/drawing/2014/main" id="{84EF3BC5-46F7-478B-9570-5D54B7ACE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3AFE56F1-CD57-428E-BFAC-DC8B808619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7917" y="2127260"/>
            <a:ext cx="2094783" cy="209478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4257019-8739-4F3C-9C47-D84C997D42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460" y="2138291"/>
            <a:ext cx="2094783" cy="209478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C523AE9-9428-4624-A9AC-F3FDA6BC5A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7117" y="2135451"/>
            <a:ext cx="2094783" cy="2094783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5634EE35-59FA-4DDB-84E0-308E5440BB28}"/>
              </a:ext>
            </a:extLst>
          </p:cNvPr>
          <p:cNvSpPr txBox="1"/>
          <p:nvPr/>
        </p:nvSpPr>
        <p:spPr>
          <a:xfrm>
            <a:off x="768350" y="381000"/>
            <a:ext cx="10572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Решения для АСУ ТП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6DDE8C8-1A79-48DE-B2B9-6180632110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92677" y="2113307"/>
            <a:ext cx="2211440" cy="22114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4A165F-F2DD-4A5A-B03A-1BA0A01E87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96" y="5665374"/>
            <a:ext cx="1777001" cy="1268826"/>
          </a:xfrm>
          <a:prstGeom prst="rect">
            <a:avLst/>
          </a:prstGeom>
        </p:spPr>
      </p:pic>
      <p:sp>
        <p:nvSpPr>
          <p:cNvPr id="14" name="Заголовок">
            <a:extLst>
              <a:ext uri="{FF2B5EF4-FFF2-40B4-BE49-F238E27FC236}">
                <a16:creationId xmlns:a16="http://schemas.microsoft.com/office/drawing/2014/main" id="{D93F077E-286D-45BD-87D8-5ABB4B526D15}"/>
              </a:ext>
            </a:extLst>
          </p:cNvPr>
          <p:cNvSpPr txBox="1"/>
          <p:nvPr/>
        </p:nvSpPr>
        <p:spPr>
          <a:xfrm>
            <a:off x="-2323545" y="4335959"/>
            <a:ext cx="9411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Блоки питания </a:t>
            </a:r>
            <a:b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500В и 250В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4F97AB-A11E-4DB5-BDBB-21C977642A59}"/>
              </a:ext>
            </a:extLst>
          </p:cNvPr>
          <p:cNvSpPr txBox="1"/>
          <p:nvPr/>
        </p:nvSpPr>
        <p:spPr>
          <a:xfrm>
            <a:off x="8674100" y="7625715"/>
            <a:ext cx="510540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ru-RU" b="0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ЗБУ </a:t>
            </a:r>
            <a:r>
              <a:rPr lang="ru-RU" sz="2000" b="0" i="0" dirty="0">
                <a:solidFill>
                  <a:schemeClr val="tx1"/>
                </a:solidFill>
                <a:effectLst/>
                <a:latin typeface="+mn-lt"/>
              </a:rPr>
              <a:t>на 20А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Заголовок">
            <a:extLst>
              <a:ext uri="{FF2B5EF4-FFF2-40B4-BE49-F238E27FC236}">
                <a16:creationId xmlns:a16="http://schemas.microsoft.com/office/drawing/2014/main" id="{67D8CBA9-5F12-4226-83A3-70333DBB4E2D}"/>
              </a:ext>
            </a:extLst>
          </p:cNvPr>
          <p:cNvSpPr txBox="1"/>
          <p:nvPr/>
        </p:nvSpPr>
        <p:spPr>
          <a:xfrm>
            <a:off x="6705966" y="4344571"/>
            <a:ext cx="2349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Диодный </a:t>
            </a:r>
            <a:b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модуль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99F1AE-741C-4174-9C46-D5D3BA70E4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296" y="1779617"/>
            <a:ext cx="2361204" cy="2361204"/>
          </a:xfrm>
          <a:prstGeom prst="rect">
            <a:avLst/>
          </a:prstGeom>
        </p:spPr>
      </p:pic>
      <p:sp>
        <p:nvSpPr>
          <p:cNvPr id="21" name="Заголовок">
            <a:extLst>
              <a:ext uri="{FF2B5EF4-FFF2-40B4-BE49-F238E27FC236}">
                <a16:creationId xmlns:a16="http://schemas.microsoft.com/office/drawing/2014/main" id="{3977692A-934D-4CDD-813E-3D061C859F97}"/>
              </a:ext>
            </a:extLst>
          </p:cNvPr>
          <p:cNvSpPr txBox="1"/>
          <p:nvPr/>
        </p:nvSpPr>
        <p:spPr>
          <a:xfrm>
            <a:off x="3727877" y="4309183"/>
            <a:ext cx="3117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Зарядно-байпасное устройство 10А</a:t>
            </a:r>
          </a:p>
        </p:txBody>
      </p:sp>
      <p:sp>
        <p:nvSpPr>
          <p:cNvPr id="24" name="Заголовок">
            <a:extLst>
              <a:ext uri="{FF2B5EF4-FFF2-40B4-BE49-F238E27FC236}">
                <a16:creationId xmlns:a16="http://schemas.microsoft.com/office/drawing/2014/main" id="{E810E0F7-7B43-4DA9-94A0-A282183AFAE1}"/>
              </a:ext>
            </a:extLst>
          </p:cNvPr>
          <p:cNvSpPr txBox="1"/>
          <p:nvPr/>
        </p:nvSpPr>
        <p:spPr>
          <a:xfrm>
            <a:off x="7970355" y="4319626"/>
            <a:ext cx="51054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АКБ (аккумуляторные</a:t>
            </a:r>
            <a:b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батареи)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AECE855-13E9-4B14-BA31-0C51875D29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10660" y="2048287"/>
            <a:ext cx="2211440" cy="22114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74C393-DD10-45C3-8FEC-5F24C4FBAA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411" y="1885011"/>
            <a:ext cx="2321889" cy="232188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E39EFE7-8E9D-467E-AD78-9B59C1A1C9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686" y="1932923"/>
            <a:ext cx="2361203" cy="236120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009E61D-0FCA-460B-B9B3-774661561B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087692" y="1295400"/>
            <a:ext cx="3079408" cy="83348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C98768C-141C-4AA2-A55A-D5D83269AD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740" y="2095283"/>
            <a:ext cx="2939405" cy="2361204"/>
          </a:xfrm>
          <a:prstGeom prst="rect">
            <a:avLst/>
          </a:prstGeom>
        </p:spPr>
      </p:pic>
      <p:sp>
        <p:nvSpPr>
          <p:cNvPr id="33" name="Заголовок">
            <a:extLst>
              <a:ext uri="{FF2B5EF4-FFF2-40B4-BE49-F238E27FC236}">
                <a16:creationId xmlns:a16="http://schemas.microsoft.com/office/drawing/2014/main" id="{3BD98160-0D29-45F9-9265-5B39109F44ED}"/>
              </a:ext>
            </a:extLst>
          </p:cNvPr>
          <p:cNvSpPr txBox="1"/>
          <p:nvPr/>
        </p:nvSpPr>
        <p:spPr>
          <a:xfrm>
            <a:off x="12024193" y="4329867"/>
            <a:ext cx="30507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ИБП </a:t>
            </a:r>
            <a:br>
              <a:rPr lang="ru-RU" sz="2200" b="1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</a:br>
            <a:r>
              <a:rPr lang="ru-RU" sz="2200" b="1" dirty="0">
                <a:solidFill>
                  <a:srgbClr val="0E245C"/>
                </a:solidFill>
                <a:latin typeface="+mj-lt"/>
                <a:cs typeface="Segoe UI Semibold" panose="020B0702040204020203" pitchFamily="34" charset="0"/>
              </a:rPr>
              <a:t>на дин-рейку 24В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4BA3DB-A1F5-4617-B868-A2A55FD4A0D3}"/>
              </a:ext>
            </a:extLst>
          </p:cNvPr>
          <p:cNvSpPr txBox="1"/>
          <p:nvPr/>
        </p:nvSpPr>
        <p:spPr>
          <a:xfrm>
            <a:off x="4696952" y="6918338"/>
            <a:ext cx="2489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IV </a:t>
            </a:r>
            <a:r>
              <a:rPr lang="ru-RU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кв. 2026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1FEC23-406E-49A2-A5BD-453AFBCB5D3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05" y="2148690"/>
            <a:ext cx="1225984" cy="147560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04488AC-DEA6-4043-A56A-1638FDFB071A}"/>
              </a:ext>
            </a:extLst>
          </p:cNvPr>
          <p:cNvSpPr txBox="1"/>
          <p:nvPr/>
        </p:nvSpPr>
        <p:spPr>
          <a:xfrm>
            <a:off x="3667658" y="7620000"/>
            <a:ext cx="445826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ru-RU" b="0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</a:rPr>
              <a:t>Б</a:t>
            </a:r>
            <a:r>
              <a:rPr lang="ru-RU" sz="2000" b="0" i="0" dirty="0">
                <a:solidFill>
                  <a:schemeClr val="tx1"/>
                </a:solidFill>
                <a:effectLst/>
                <a:latin typeface="+mn-lt"/>
              </a:rPr>
              <a:t>локи питания новой модификации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59771574-7C46-4260-8C5F-EACC956B776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144" y="5590139"/>
            <a:ext cx="1377567" cy="1377567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103E35D-5BD3-4BEC-AC4D-922CA9126B3D}"/>
              </a:ext>
            </a:extLst>
          </p:cNvPr>
          <p:cNvSpPr txBox="1"/>
          <p:nvPr/>
        </p:nvSpPr>
        <p:spPr>
          <a:xfrm>
            <a:off x="9936646" y="6944380"/>
            <a:ext cx="2489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IV </a:t>
            </a:r>
            <a:r>
              <a:rPr lang="ru-RU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кв. 2026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4C4E3F1D-F008-4051-A931-DDD1E0ABC250}"/>
              </a:ext>
            </a:extLst>
          </p:cNvPr>
          <p:cNvCxnSpPr>
            <a:cxnSpLocks/>
          </p:cNvCxnSpPr>
          <p:nvPr/>
        </p:nvCxnSpPr>
        <p:spPr>
          <a:xfrm flipV="1">
            <a:off x="-165100" y="7614252"/>
            <a:ext cx="15849600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7370B4AA-13A6-40E3-9B6A-8E75BF8EB57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1019669" y="6719285"/>
            <a:ext cx="4687327" cy="707882"/>
          </a:xfrm>
          <a:prstGeom prst="rect">
            <a:avLst/>
          </a:prstGeom>
        </p:spPr>
      </p:pic>
      <p:sp>
        <p:nvSpPr>
          <p:cNvPr id="41" name="Заголовок">
            <a:extLst>
              <a:ext uri="{FF2B5EF4-FFF2-40B4-BE49-F238E27FC236}">
                <a16:creationId xmlns:a16="http://schemas.microsoft.com/office/drawing/2014/main" id="{8601E4E5-1A85-4A21-A01A-0EE126EC6FE0}"/>
              </a:ext>
            </a:extLst>
          </p:cNvPr>
          <p:cNvSpPr txBox="1"/>
          <p:nvPr/>
        </p:nvSpPr>
        <p:spPr>
          <a:xfrm>
            <a:off x="825500" y="6713733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Road map</a:t>
            </a:r>
            <a:endParaRPr lang="ru-RU" sz="3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4DDA1D5-58CF-49A9-9191-C339C057BA62}"/>
              </a:ext>
            </a:extLst>
          </p:cNvPr>
          <p:cNvSpPr/>
          <p:nvPr/>
        </p:nvSpPr>
        <p:spPr>
          <a:xfrm>
            <a:off x="5778500" y="7535303"/>
            <a:ext cx="160897" cy="160897"/>
          </a:xfrm>
          <a:prstGeom prst="ellipse">
            <a:avLst/>
          </a:prstGeom>
          <a:solidFill>
            <a:srgbClr val="009E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DDFEE394-B554-4ADE-8825-79FDF1527156}"/>
              </a:ext>
            </a:extLst>
          </p:cNvPr>
          <p:cNvSpPr/>
          <p:nvPr/>
        </p:nvSpPr>
        <p:spPr>
          <a:xfrm>
            <a:off x="11241685" y="7535303"/>
            <a:ext cx="160897" cy="160897"/>
          </a:xfrm>
          <a:prstGeom prst="ellipse">
            <a:avLst/>
          </a:prstGeom>
          <a:solidFill>
            <a:srgbClr val="009E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B59E78-72AE-42D1-97FF-266D7DD3CDA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7" y="1683761"/>
            <a:ext cx="2529784" cy="253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2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3512" y="575993"/>
            <a:ext cx="16141700" cy="914399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D299F7D-2BF9-4861-8A56-867E9EFBA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700" y="3508862"/>
            <a:ext cx="5021019" cy="502101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12383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Источник бесперебойного </a:t>
            </a:r>
            <a:b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</a:br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электропитания СГЭП </a:t>
            </a:r>
          </a:p>
        </p:txBody>
      </p:sp>
      <p:pic>
        <p:nvPicPr>
          <p:cNvPr id="3" name="Рисунок 2" hidden="1">
            <a:extLst>
              <a:ext uri="{FF2B5EF4-FFF2-40B4-BE49-F238E27FC236}">
                <a16:creationId xmlns:a16="http://schemas.microsoft.com/office/drawing/2014/main" id="{8BECA00B-65F4-49E9-B792-6F30125344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900" y="4724400"/>
            <a:ext cx="3239420" cy="2717514"/>
          </a:xfrm>
          <a:prstGeom prst="rect">
            <a:avLst/>
          </a:prstGeom>
        </p:spPr>
      </p:pic>
      <p:pic>
        <p:nvPicPr>
          <p:cNvPr id="11" name="Лого ФОРПОСТ">
            <a:extLst>
              <a:ext uri="{FF2B5EF4-FFF2-40B4-BE49-F238E27FC236}">
                <a16:creationId xmlns:a16="http://schemas.microsoft.com/office/drawing/2014/main" id="{0C9C622B-37ED-4733-B6DB-49FEB0177C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12" name="Заголовок">
            <a:extLst>
              <a:ext uri="{FF2B5EF4-FFF2-40B4-BE49-F238E27FC236}">
                <a16:creationId xmlns:a16="http://schemas.microsoft.com/office/drawing/2014/main" id="{5D30CE2E-76C3-4E14-A6AC-0BA3CB46944F}"/>
              </a:ext>
            </a:extLst>
          </p:cNvPr>
          <p:cNvSpPr txBox="1"/>
          <p:nvPr/>
        </p:nvSpPr>
        <p:spPr>
          <a:xfrm>
            <a:off x="7531101" y="3602504"/>
            <a:ext cx="510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sz="28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</a:br>
            <a:endParaRPr lang="ru-RU" sz="2800" b="1" dirty="0">
              <a:solidFill>
                <a:srgbClr val="0E245C"/>
              </a:solidFill>
              <a:latin typeface="+mn-lt"/>
              <a:cs typeface="Segoe UI Semibold" panose="020B07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CBAA3F-F8A3-4EF7-838E-16D23F227E75}"/>
              </a:ext>
            </a:extLst>
          </p:cNvPr>
          <p:cNvSpPr txBox="1"/>
          <p:nvPr/>
        </p:nvSpPr>
        <p:spPr>
          <a:xfrm>
            <a:off x="8775278" y="3124200"/>
            <a:ext cx="8096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Напряжение питания: </a:t>
            </a: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380В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C3AD40-C86B-4276-A319-9B2783EF2515}"/>
              </a:ext>
            </a:extLst>
          </p:cNvPr>
          <p:cNvSpPr txBox="1"/>
          <p:nvPr/>
        </p:nvSpPr>
        <p:spPr>
          <a:xfrm>
            <a:off x="8789586" y="4800600"/>
            <a:ext cx="8324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Номинальное выходное напряжение </a:t>
            </a:r>
            <a:br>
              <a:rPr lang="ru-RU" b="0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переменного тока: </a:t>
            </a: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220В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7CC576-1D63-4612-B09E-0DC331A0B6D6}"/>
              </a:ext>
            </a:extLst>
          </p:cNvPr>
          <p:cNvSpPr txBox="1"/>
          <p:nvPr/>
        </p:nvSpPr>
        <p:spPr>
          <a:xfrm>
            <a:off x="8808099" y="5525869"/>
            <a:ext cx="8343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Максимальный потребляемый ток от источника </a:t>
            </a:r>
            <a:br>
              <a:rPr lang="ru-RU" b="0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постоянного тока: </a:t>
            </a: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2145А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8D66A6-ABBC-45AF-8538-5F143D5E76FF}"/>
              </a:ext>
            </a:extLst>
          </p:cNvPr>
          <p:cNvSpPr txBox="1"/>
          <p:nvPr/>
        </p:nvSpPr>
        <p:spPr>
          <a:xfrm>
            <a:off x="8789586" y="3581400"/>
            <a:ext cx="8343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Номинальное выходное напряжение постоянного тока: </a:t>
            </a: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48В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5A1449-DB31-4932-8B9C-F8D4435858B0}"/>
              </a:ext>
            </a:extLst>
          </p:cNvPr>
          <p:cNvSpPr txBox="1"/>
          <p:nvPr/>
        </p:nvSpPr>
        <p:spPr>
          <a:xfrm>
            <a:off x="8826500" y="6668869"/>
            <a:ext cx="843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Температура окружающей среды, </a:t>
            </a:r>
            <a:br>
              <a:rPr lang="ru-RU" b="0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при эксплуатации: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5 — 40 [0*]С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132E725-95E7-4971-861A-8178DC1CBC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60300" y="1295400"/>
            <a:ext cx="4109456" cy="792470"/>
          </a:xfrm>
          <a:prstGeom prst="rect">
            <a:avLst/>
          </a:prstGeom>
        </p:spPr>
      </p:pic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EF5887E5-10B6-4DE1-B19F-DFA67FF0F660}"/>
              </a:ext>
            </a:extLst>
          </p:cNvPr>
          <p:cNvSpPr txBox="1"/>
          <p:nvPr/>
        </p:nvSpPr>
        <p:spPr>
          <a:xfrm>
            <a:off x="8521700" y="2286000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20" name="Треугольник для пунктов 1">
            <a:extLst>
              <a:ext uri="{FF2B5EF4-FFF2-40B4-BE49-F238E27FC236}">
                <a16:creationId xmlns:a16="http://schemas.microsoft.com/office/drawing/2014/main" id="{3A594EAD-7BA3-4BCC-B76F-8F82C36AC05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00" y="3208282"/>
            <a:ext cx="100584" cy="201168"/>
          </a:xfrm>
          <a:prstGeom prst="rect">
            <a:avLst/>
          </a:prstGeom>
        </p:spPr>
      </p:pic>
      <p:pic>
        <p:nvPicPr>
          <p:cNvPr id="22" name="Треугольник для пунктов 1">
            <a:extLst>
              <a:ext uri="{FF2B5EF4-FFF2-40B4-BE49-F238E27FC236}">
                <a16:creationId xmlns:a16="http://schemas.microsoft.com/office/drawing/2014/main" id="{EEF92D53-DCBF-45D4-BC6B-6EC5E798E1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04" y="3669947"/>
            <a:ext cx="100584" cy="201168"/>
          </a:xfrm>
          <a:prstGeom prst="rect">
            <a:avLst/>
          </a:prstGeom>
        </p:spPr>
      </p:pic>
      <p:pic>
        <p:nvPicPr>
          <p:cNvPr id="23" name="Треугольник для пунктов 1">
            <a:extLst>
              <a:ext uri="{FF2B5EF4-FFF2-40B4-BE49-F238E27FC236}">
                <a16:creationId xmlns:a16="http://schemas.microsoft.com/office/drawing/2014/main" id="{B35C803F-5D3A-4D7D-BA91-ADABF82726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002" y="4904232"/>
            <a:ext cx="100584" cy="201168"/>
          </a:xfrm>
          <a:prstGeom prst="rect">
            <a:avLst/>
          </a:prstGeom>
        </p:spPr>
      </p:pic>
      <p:pic>
        <p:nvPicPr>
          <p:cNvPr id="24" name="Треугольник для пунктов 1">
            <a:extLst>
              <a:ext uri="{FF2B5EF4-FFF2-40B4-BE49-F238E27FC236}">
                <a16:creationId xmlns:a16="http://schemas.microsoft.com/office/drawing/2014/main" id="{B8386448-1440-4FB6-B5F4-7F69A3A8D9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93" y="5638800"/>
            <a:ext cx="100584" cy="201168"/>
          </a:xfrm>
          <a:prstGeom prst="rect">
            <a:avLst/>
          </a:prstGeom>
        </p:spPr>
      </p:pic>
      <p:pic>
        <p:nvPicPr>
          <p:cNvPr id="25" name="Треугольник для пунктов 1">
            <a:extLst>
              <a:ext uri="{FF2B5EF4-FFF2-40B4-BE49-F238E27FC236}">
                <a16:creationId xmlns:a16="http://schemas.microsoft.com/office/drawing/2014/main" id="{26416CD5-39C3-4577-9A4D-53B0672C9F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00" y="6324600"/>
            <a:ext cx="100584" cy="2011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16F7C5-264F-449A-BF8C-028F8F7389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1828800"/>
            <a:ext cx="5101086" cy="674414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AE02809-0403-42BD-97C4-7FD82AACC79D}"/>
              </a:ext>
            </a:extLst>
          </p:cNvPr>
          <p:cNvSpPr txBox="1"/>
          <p:nvPr/>
        </p:nvSpPr>
        <p:spPr>
          <a:xfrm>
            <a:off x="8800404" y="6248400"/>
            <a:ext cx="8636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Относительная влажность воздуха</a:t>
            </a: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, не более 80 %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D55122-AFF7-4125-9515-968DF0F3A305}"/>
              </a:ext>
            </a:extLst>
          </p:cNvPr>
          <p:cNvSpPr txBox="1"/>
          <p:nvPr/>
        </p:nvSpPr>
        <p:spPr>
          <a:xfrm>
            <a:off x="8800404" y="4029670"/>
            <a:ext cx="47504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Диапазон частоты питания входного </a:t>
            </a:r>
            <a:br>
              <a:rPr lang="ru-RU" b="0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+mj-lt"/>
              </a:rPr>
              <a:t>напряжения </a:t>
            </a:r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45 — 66 Гц4</a:t>
            </a:r>
          </a:p>
          <a:p>
            <a:pPr algn="l"/>
            <a:endParaRPr lang="ru-RU" b="0" i="0" dirty="0"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32" name="Треугольник для пунктов 1">
            <a:extLst>
              <a:ext uri="{FF2B5EF4-FFF2-40B4-BE49-F238E27FC236}">
                <a16:creationId xmlns:a16="http://schemas.microsoft.com/office/drawing/2014/main" id="{E1C4EE41-45B3-4949-90A0-DA75296579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93" y="4121959"/>
            <a:ext cx="100584" cy="201168"/>
          </a:xfrm>
          <a:prstGeom prst="rect">
            <a:avLst/>
          </a:prstGeom>
        </p:spPr>
      </p:pic>
      <p:pic>
        <p:nvPicPr>
          <p:cNvPr id="33" name="Треугольник для пунктов 1">
            <a:extLst>
              <a:ext uri="{FF2B5EF4-FFF2-40B4-BE49-F238E27FC236}">
                <a16:creationId xmlns:a16="http://schemas.microsoft.com/office/drawing/2014/main" id="{96DC9182-73DE-4567-87BE-2422720377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00" y="6750974"/>
            <a:ext cx="100584" cy="2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15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141700" cy="914399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D299F7D-2BF9-4861-8A56-867E9EFBA1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701" y="5715000"/>
            <a:ext cx="2529934" cy="2529934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12383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0" dirty="0">
                <a:solidFill>
                  <a:schemeClr val="tx1"/>
                </a:solidFill>
                <a:effectLst/>
                <a:latin typeface="+mn-lt"/>
              </a:rPr>
              <a:t>Источник электропитания 29В </a:t>
            </a:r>
            <a:br>
              <a:rPr lang="ru-RU" sz="4000" b="1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4000" b="1" i="0" dirty="0">
                <a:solidFill>
                  <a:schemeClr val="tx1"/>
                </a:solidFill>
                <a:effectLst/>
                <a:latin typeface="+mn-lt"/>
              </a:rPr>
              <a:t>для мобильного комплекса РЭБ</a:t>
            </a:r>
            <a:endParaRPr lang="ru-RU" sz="4000" b="1" dirty="0">
              <a:solidFill>
                <a:schemeClr val="tx1"/>
              </a:solidFill>
              <a:latin typeface="+mn-lt"/>
              <a:cs typeface="Segoe UI Semibold" panose="020B0702040204020203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B493E9E-A9C8-4529-8519-D66B31BE45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49700" y="5734853"/>
            <a:ext cx="2529934" cy="2529934"/>
          </a:xfrm>
          <a:prstGeom prst="rect">
            <a:avLst/>
          </a:prstGeom>
        </p:spPr>
      </p:pic>
      <p:pic>
        <p:nvPicPr>
          <p:cNvPr id="3" name="Рисунок 2" hidden="1">
            <a:extLst>
              <a:ext uri="{FF2B5EF4-FFF2-40B4-BE49-F238E27FC236}">
                <a16:creationId xmlns:a16="http://schemas.microsoft.com/office/drawing/2014/main" id="{8BECA00B-65F4-49E9-B792-6F30125344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900" y="4724400"/>
            <a:ext cx="3239420" cy="2717514"/>
          </a:xfrm>
          <a:prstGeom prst="rect">
            <a:avLst/>
          </a:prstGeom>
        </p:spPr>
      </p:pic>
      <p:pic>
        <p:nvPicPr>
          <p:cNvPr id="11" name="Лого ФОРПОСТ">
            <a:extLst>
              <a:ext uri="{FF2B5EF4-FFF2-40B4-BE49-F238E27FC236}">
                <a16:creationId xmlns:a16="http://schemas.microsoft.com/office/drawing/2014/main" id="{0C9C622B-37ED-4733-B6DB-49FEB0177C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12" name="Заголовок">
            <a:extLst>
              <a:ext uri="{FF2B5EF4-FFF2-40B4-BE49-F238E27FC236}">
                <a16:creationId xmlns:a16="http://schemas.microsoft.com/office/drawing/2014/main" id="{5D30CE2E-76C3-4E14-A6AC-0BA3CB46944F}"/>
              </a:ext>
            </a:extLst>
          </p:cNvPr>
          <p:cNvSpPr txBox="1"/>
          <p:nvPr/>
        </p:nvSpPr>
        <p:spPr>
          <a:xfrm>
            <a:off x="7531101" y="3602504"/>
            <a:ext cx="510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sz="28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</a:br>
            <a:endParaRPr lang="ru-RU" sz="2800" b="1" dirty="0">
              <a:solidFill>
                <a:srgbClr val="0E245C"/>
              </a:solidFill>
              <a:latin typeface="+mn-lt"/>
              <a:cs typeface="Segoe UI Semibold" panose="020B0702040204020203" pitchFamily="34" charset="0"/>
            </a:endParaRPr>
          </a:p>
        </p:txBody>
      </p:sp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EF5887E5-10B6-4DE1-B19F-DFA67FF0F660}"/>
              </a:ext>
            </a:extLst>
          </p:cNvPr>
          <p:cNvSpPr txBox="1"/>
          <p:nvPr/>
        </p:nvSpPr>
        <p:spPr>
          <a:xfrm>
            <a:off x="8840682" y="3055203"/>
            <a:ext cx="6843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i="0" dirty="0">
                <a:solidFill>
                  <a:schemeClr val="accent1"/>
                </a:solidFill>
                <a:effectLst/>
                <a:latin typeface="+mj-lt"/>
                <a:cs typeface="Segoe UI" panose="020B0502040204020203" pitchFamily="34" charset="0"/>
              </a:rPr>
              <a:t>В рамках кастомизации выполнены следующие доработки:</a:t>
            </a:r>
            <a:endParaRPr lang="ru-RU" sz="2400" dirty="0">
              <a:solidFill>
                <a:schemeClr val="accent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9C5051-899F-44CF-A734-F3EB3AB98101}"/>
              </a:ext>
            </a:extLst>
          </p:cNvPr>
          <p:cNvSpPr txBox="1"/>
          <p:nvPr/>
        </p:nvSpPr>
        <p:spPr>
          <a:xfrm>
            <a:off x="825500" y="1981200"/>
            <a:ext cx="14401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chemeClr val="tx1"/>
                </a:solidFill>
                <a:effectLst/>
                <a:latin typeface="+mn-lt"/>
              </a:rPr>
              <a:t>Проект был реализован для оборонной отрасли. Готовое решение интегрировано в системы радиоэлектронной борьбы. Блоки устанавливаются в машинах и работают в полевых условиях.</a:t>
            </a:r>
          </a:p>
          <a:p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18F041-3437-41C9-9277-3CFEE82DB6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845" y="3005943"/>
            <a:ext cx="5275265" cy="54238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547137-ACFC-4CC8-887C-1006A2D2C3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3396015"/>
            <a:ext cx="5033792" cy="5033792"/>
          </a:xfrm>
          <a:prstGeom prst="rect">
            <a:avLst/>
          </a:prstGeom>
        </p:spPr>
      </p:pic>
      <p:pic>
        <p:nvPicPr>
          <p:cNvPr id="23" name="Треугольник для пунктов 1">
            <a:extLst>
              <a:ext uri="{FF2B5EF4-FFF2-40B4-BE49-F238E27FC236}">
                <a16:creationId xmlns:a16="http://schemas.microsoft.com/office/drawing/2014/main" id="{8AB9A9A4-835E-473B-A1CB-ED0463F91E9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415" y="4153628"/>
            <a:ext cx="100584" cy="201168"/>
          </a:xfrm>
          <a:prstGeom prst="rect">
            <a:avLst/>
          </a:prstGeom>
        </p:spPr>
      </p:pic>
      <p:sp>
        <p:nvSpPr>
          <p:cNvPr id="31" name="Текст пункт 1">
            <a:extLst>
              <a:ext uri="{FF2B5EF4-FFF2-40B4-BE49-F238E27FC236}">
                <a16:creationId xmlns:a16="http://schemas.microsoft.com/office/drawing/2014/main" id="{774ED53A-CF2B-4769-B9BC-36B3C718FF06}"/>
              </a:ext>
            </a:extLst>
          </p:cNvPr>
          <p:cNvSpPr txBox="1"/>
          <p:nvPr/>
        </p:nvSpPr>
        <p:spPr>
          <a:xfrm>
            <a:off x="9022000" y="4057471"/>
            <a:ext cx="7020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dirty="0">
                <a:solidFill>
                  <a:schemeClr val="tx1"/>
                </a:solidFill>
                <a:effectLst/>
                <a:latin typeface="+mj-lt"/>
              </a:rPr>
              <a:t>Выходное напряжение: </a:t>
            </a:r>
            <a:r>
              <a:rPr lang="ru-RU" sz="1800" b="0" dirty="0">
                <a:solidFill>
                  <a:schemeClr val="tx1"/>
                </a:solidFill>
                <a:effectLst/>
              </a:rPr>
              <a:t>29В ±1%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r>
              <a:rPr lang="ru-RU" sz="1800" b="0" dirty="0">
                <a:solidFill>
                  <a:schemeClr val="tx1"/>
                </a:solidFill>
                <a:effectLst/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2" name="Треугольник для пунктов 1">
            <a:extLst>
              <a:ext uri="{FF2B5EF4-FFF2-40B4-BE49-F238E27FC236}">
                <a16:creationId xmlns:a16="http://schemas.microsoft.com/office/drawing/2014/main" id="{0BA5ACE4-3CC2-4DA3-9F5F-BCD197DDA10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0" y="4567605"/>
            <a:ext cx="100584" cy="201168"/>
          </a:xfrm>
          <a:prstGeom prst="rect">
            <a:avLst/>
          </a:prstGeom>
        </p:spPr>
      </p:pic>
      <p:sp>
        <p:nvSpPr>
          <p:cNvPr id="34" name="Текст пункт 1">
            <a:extLst>
              <a:ext uri="{FF2B5EF4-FFF2-40B4-BE49-F238E27FC236}">
                <a16:creationId xmlns:a16="http://schemas.microsoft.com/office/drawing/2014/main" id="{E94CF3C1-BD85-432C-B58B-E6193DD1A36B}"/>
              </a:ext>
            </a:extLst>
          </p:cNvPr>
          <p:cNvSpPr txBox="1"/>
          <p:nvPr/>
        </p:nvSpPr>
        <p:spPr>
          <a:xfrm>
            <a:off x="9006806" y="4485865"/>
            <a:ext cx="66045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dirty="0">
                <a:solidFill>
                  <a:schemeClr val="tx1"/>
                </a:solidFill>
                <a:effectLst/>
                <a:latin typeface="+mj-lt"/>
              </a:rPr>
              <a:t>Панель расширена</a:t>
            </a:r>
            <a:r>
              <a:rPr lang="ru-RU" sz="1800" b="0" dirty="0">
                <a:solidFill>
                  <a:schemeClr val="tx1"/>
                </a:solidFill>
                <a:effectLst/>
              </a:rPr>
              <a:t>, добавлены отверстия для крепежа </a:t>
            </a:r>
            <a:br>
              <a:rPr lang="ru-RU" sz="1800" b="0" dirty="0">
                <a:solidFill>
                  <a:schemeClr val="tx1"/>
                </a:solidFill>
                <a:effectLst/>
              </a:rPr>
            </a:br>
            <a:r>
              <a:rPr lang="ru-RU" sz="1800" b="0" dirty="0">
                <a:solidFill>
                  <a:schemeClr val="tx1"/>
                </a:solidFill>
                <a:effectLst/>
              </a:rPr>
              <a:t>к горизонтальной поверхности с двух сторон (усиление </a:t>
            </a:r>
            <a:br>
              <a:rPr lang="ru-RU" sz="1800" b="0" dirty="0">
                <a:solidFill>
                  <a:schemeClr val="tx1"/>
                </a:solidFill>
                <a:effectLst/>
              </a:rPr>
            </a:br>
            <a:r>
              <a:rPr lang="ru-RU" sz="1800" b="0" dirty="0">
                <a:solidFill>
                  <a:schemeClr val="tx1"/>
                </a:solidFill>
                <a:effectLst/>
              </a:rPr>
              <a:t>к вибрации)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5" name="Треугольник для пунктов 1">
            <a:extLst>
              <a:ext uri="{FF2B5EF4-FFF2-40B4-BE49-F238E27FC236}">
                <a16:creationId xmlns:a16="http://schemas.microsoft.com/office/drawing/2014/main" id="{EE302210-2476-4A65-A658-A61BD69424C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0" y="5582557"/>
            <a:ext cx="100584" cy="201168"/>
          </a:xfrm>
          <a:prstGeom prst="rect">
            <a:avLst/>
          </a:prstGeom>
        </p:spPr>
      </p:pic>
      <p:sp>
        <p:nvSpPr>
          <p:cNvPr id="36" name="Текст пункт 1">
            <a:extLst>
              <a:ext uri="{FF2B5EF4-FFF2-40B4-BE49-F238E27FC236}">
                <a16:creationId xmlns:a16="http://schemas.microsoft.com/office/drawing/2014/main" id="{8B648B45-5FA5-42A3-BE7C-3FCDE1D75F5F}"/>
              </a:ext>
            </a:extLst>
          </p:cNvPr>
          <p:cNvSpPr txBox="1"/>
          <p:nvPr/>
        </p:nvSpPr>
        <p:spPr>
          <a:xfrm>
            <a:off x="9021285" y="5486400"/>
            <a:ext cx="64346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dirty="0">
                <a:solidFill>
                  <a:schemeClr val="tx1"/>
                </a:solidFill>
                <a:effectLst/>
                <a:latin typeface="+mj-lt"/>
              </a:rPr>
              <a:t>Защита ввода кабелей (задняя стенка): </a:t>
            </a:r>
            <a:r>
              <a:rPr lang="ru-RU" sz="1800" b="0" dirty="0">
                <a:solidFill>
                  <a:schemeClr val="tx1"/>
                </a:solidFill>
                <a:effectLst/>
              </a:rPr>
              <a:t>металлическое ограждение 130×70×20 мм, болтовое крепление (механическая защита)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800" dirty="0">
              <a:solidFill>
                <a:schemeClr val="tx1"/>
              </a:solidFill>
            </a:endParaRPr>
          </a:p>
          <a:p>
            <a:pPr algn="l"/>
            <a:r>
              <a:rPr lang="ru-RU" sz="1800" b="0" dirty="0">
                <a:solidFill>
                  <a:schemeClr val="tx1"/>
                </a:solidFill>
                <a:effectLst/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7" name="Треугольник для пунктов 1">
            <a:extLst>
              <a:ext uri="{FF2B5EF4-FFF2-40B4-BE49-F238E27FC236}">
                <a16:creationId xmlns:a16="http://schemas.microsoft.com/office/drawing/2014/main" id="{135F4742-3BFB-4A80-BD32-EC2A0C2AE85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0" y="6599232"/>
            <a:ext cx="100584" cy="201168"/>
          </a:xfrm>
          <a:prstGeom prst="rect">
            <a:avLst/>
          </a:prstGeom>
        </p:spPr>
      </p:pic>
      <p:sp>
        <p:nvSpPr>
          <p:cNvPr id="38" name="Текст пункт 1">
            <a:extLst>
              <a:ext uri="{FF2B5EF4-FFF2-40B4-BE49-F238E27FC236}">
                <a16:creationId xmlns:a16="http://schemas.microsoft.com/office/drawing/2014/main" id="{66D70C39-BD7E-4CA0-8FFA-08E19125A469}"/>
              </a:ext>
            </a:extLst>
          </p:cNvPr>
          <p:cNvSpPr txBox="1"/>
          <p:nvPr/>
        </p:nvSpPr>
        <p:spPr>
          <a:xfrm>
            <a:off x="9021285" y="6503075"/>
            <a:ext cx="64346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dirty="0">
                <a:solidFill>
                  <a:schemeClr val="tx1"/>
                </a:solidFill>
                <a:effectLst/>
                <a:latin typeface="+mj-lt"/>
              </a:rPr>
              <a:t>Защита автомата включения (передняя панель): </a:t>
            </a:r>
            <a:r>
              <a:rPr lang="ru-RU" sz="1800" b="0" dirty="0">
                <a:solidFill>
                  <a:schemeClr val="tx1"/>
                </a:solidFill>
                <a:effectLst/>
              </a:rPr>
              <a:t>металлическое ограждение 125×30×28 мм, </a:t>
            </a:r>
            <a:br>
              <a:rPr lang="ru-RU" sz="1800" b="0" dirty="0">
                <a:solidFill>
                  <a:schemeClr val="tx1"/>
                </a:solidFill>
                <a:effectLst/>
              </a:rPr>
            </a:br>
            <a:r>
              <a:rPr lang="ru-RU" sz="1800" b="0" dirty="0">
                <a:solidFill>
                  <a:schemeClr val="tx1"/>
                </a:solidFill>
                <a:effectLst/>
              </a:rPr>
              <a:t>(от случайного срабатывания)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sz="1800" dirty="0">
              <a:solidFill>
                <a:schemeClr val="accent6">
                  <a:lumMod val="25000"/>
                </a:schemeClr>
              </a:solidFill>
            </a:endParaRPr>
          </a:p>
          <a:p>
            <a:pPr algn="l"/>
            <a:endParaRPr lang="ru-RU" sz="1800" dirty="0">
              <a:solidFill>
                <a:schemeClr val="tx1"/>
              </a:solidFill>
            </a:endParaRPr>
          </a:p>
          <a:p>
            <a:pPr algn="l"/>
            <a:r>
              <a:rPr lang="ru-RU" sz="1800" b="0" dirty="0">
                <a:solidFill>
                  <a:schemeClr val="tx1"/>
                </a:solidFill>
                <a:effectLst/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9" name="Треугольник для пунктов 1">
            <a:extLst>
              <a:ext uri="{FF2B5EF4-FFF2-40B4-BE49-F238E27FC236}">
                <a16:creationId xmlns:a16="http://schemas.microsoft.com/office/drawing/2014/main" id="{CBE04AED-23E3-42FD-A22A-2F161E3CE68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0" y="7571232"/>
            <a:ext cx="100584" cy="201168"/>
          </a:xfrm>
          <a:prstGeom prst="rect">
            <a:avLst/>
          </a:prstGeom>
        </p:spPr>
      </p:pic>
      <p:sp>
        <p:nvSpPr>
          <p:cNvPr id="40" name="Текст пункт 1">
            <a:extLst>
              <a:ext uri="{FF2B5EF4-FFF2-40B4-BE49-F238E27FC236}">
                <a16:creationId xmlns:a16="http://schemas.microsoft.com/office/drawing/2014/main" id="{C417FEED-4F13-48C3-B362-B6025C95A1ED}"/>
              </a:ext>
            </a:extLst>
          </p:cNvPr>
          <p:cNvSpPr txBox="1"/>
          <p:nvPr/>
        </p:nvSpPr>
        <p:spPr>
          <a:xfrm>
            <a:off x="9021285" y="7493675"/>
            <a:ext cx="6434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dirty="0">
                <a:solidFill>
                  <a:schemeClr val="tx1"/>
                </a:solidFill>
                <a:effectLst/>
                <a:latin typeface="+mj-lt"/>
              </a:rPr>
              <a:t>Ручки для транспортировки (верхняя панель):</a:t>
            </a:r>
            <a:br>
              <a:rPr lang="ru-RU" sz="1800" b="0" dirty="0">
                <a:solidFill>
                  <a:schemeClr val="tx1"/>
                </a:solidFill>
                <a:effectLst/>
              </a:rPr>
            </a:br>
            <a:r>
              <a:rPr lang="ru-RU" sz="1800" dirty="0">
                <a:solidFill>
                  <a:schemeClr val="tx1"/>
                </a:solidFill>
                <a:effectLst/>
              </a:rPr>
              <a:t>демонтированы, отверстия исключены </a:t>
            </a:r>
            <a:br>
              <a:rPr lang="ru-RU" sz="1800" dirty="0">
                <a:solidFill>
                  <a:schemeClr val="tx1"/>
                </a:solidFill>
                <a:effectLst/>
              </a:rPr>
            </a:br>
            <a:r>
              <a:rPr lang="ru-RU" sz="1800" dirty="0">
                <a:solidFill>
                  <a:schemeClr val="tx1"/>
                </a:solidFill>
                <a:effectLst/>
              </a:rPr>
              <a:t>из панели</a:t>
            </a:r>
          </a:p>
          <a:p>
            <a:pPr algn="l"/>
            <a:endParaRPr lang="ru-RU" sz="1800" dirty="0">
              <a:solidFill>
                <a:schemeClr val="accent6">
                  <a:lumMod val="25000"/>
                </a:schemeClr>
              </a:solidFill>
            </a:endParaRPr>
          </a:p>
          <a:p>
            <a:pPr algn="l"/>
            <a:endParaRPr lang="ru-RU" sz="1800" dirty="0">
              <a:solidFill>
                <a:schemeClr val="accent6">
                  <a:lumMod val="25000"/>
                </a:schemeClr>
              </a:solidFill>
            </a:endParaRPr>
          </a:p>
          <a:p>
            <a:pPr algn="l"/>
            <a:endParaRPr lang="ru-RU" sz="1800" dirty="0">
              <a:solidFill>
                <a:schemeClr val="tx1"/>
              </a:solidFill>
            </a:endParaRPr>
          </a:p>
          <a:p>
            <a:pPr algn="l"/>
            <a:r>
              <a:rPr lang="ru-RU" sz="1800" b="0" dirty="0">
                <a:solidFill>
                  <a:schemeClr val="tx1"/>
                </a:solidFill>
                <a:effectLst/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560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 hidden="1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19"/>
            <a:ext cx="16141700" cy="9143999"/>
          </a:xfrm>
          <a:prstGeom prst="rect">
            <a:avLst/>
          </a:prstGeom>
        </p:spPr>
      </p:pic>
      <p:pic>
        <p:nvPicPr>
          <p:cNvPr id="7" name="Рисунок 6" hidden="1">
            <a:extLst>
              <a:ext uri="{FF2B5EF4-FFF2-40B4-BE49-F238E27FC236}">
                <a16:creationId xmlns:a16="http://schemas.microsoft.com/office/drawing/2014/main" id="{EA815092-EE35-4032-9500-1AAE93029C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1828800"/>
            <a:ext cx="16141700" cy="73838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49D614-8DDF-44C7-9A9B-7E271E8810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383"/>
            <a:ext cx="16129000" cy="7374617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8344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Карта решений ФОРПОСТ</a:t>
            </a:r>
          </a:p>
        </p:txBody>
      </p:sp>
      <p:pic>
        <p:nvPicPr>
          <p:cNvPr id="6" name="Лого ФОРПОСТ">
            <a:extLst>
              <a:ext uri="{FF2B5EF4-FFF2-40B4-BE49-F238E27FC236}">
                <a16:creationId xmlns:a16="http://schemas.microsoft.com/office/drawing/2014/main" id="{C88ABF45-D018-4A1B-8CAD-C26869C1AD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6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00" y="5911"/>
            <a:ext cx="16141700" cy="914399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B414C4A3-B4ED-4034-AE7B-94B7F42986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7805" y="3289482"/>
            <a:ext cx="3487295" cy="34872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14A92D-FDAA-4621-A71F-746814AE99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54" y="2409952"/>
            <a:ext cx="4471486" cy="4471486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825500" y="381000"/>
            <a:ext cx="94112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Решения для гальваники, испытаний и лабораторий ИПС </a:t>
            </a:r>
            <a:r>
              <a:rPr lang="en-US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R</a:t>
            </a:r>
            <a:endParaRPr lang="ru-RU" sz="4000" b="1" dirty="0">
              <a:solidFill>
                <a:srgbClr val="0E245C"/>
              </a:solidFill>
              <a:latin typeface="+mn-lt"/>
              <a:cs typeface="Segoe UI Semibold" panose="020B0702040204020203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1422039-9875-41EB-BE33-485100080B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917" y="3276600"/>
            <a:ext cx="3487295" cy="34872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A02A917-EB91-469E-A2C0-9F15EE73D469}"/>
              </a:ext>
            </a:extLst>
          </p:cNvPr>
          <p:cNvSpPr txBox="1"/>
          <p:nvPr/>
        </p:nvSpPr>
        <p:spPr>
          <a:xfrm>
            <a:off x="1319597" y="7324074"/>
            <a:ext cx="3227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+mj-lt"/>
              </a:rPr>
              <a:t>Напольно-настольное исполнение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17225C-4CBA-4D74-B7AC-FEF206DC1A79}"/>
              </a:ext>
            </a:extLst>
          </p:cNvPr>
          <p:cNvSpPr txBox="1"/>
          <p:nvPr/>
        </p:nvSpPr>
        <p:spPr>
          <a:xfrm>
            <a:off x="6130406" y="7366337"/>
            <a:ext cx="3381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+mj-lt"/>
              </a:rPr>
              <a:t>Исполнение в стойку 19</a:t>
            </a:r>
            <a:r>
              <a:rPr lang="en-US" sz="2000" dirty="0">
                <a:solidFill>
                  <a:schemeClr val="tx2"/>
                </a:solidFill>
                <a:latin typeface="+mj-lt"/>
              </a:rPr>
              <a:t>”</a:t>
            </a:r>
            <a:r>
              <a:rPr lang="ru-RU" sz="2000" dirty="0">
                <a:solidFill>
                  <a:schemeClr val="tx2"/>
                </a:solidFill>
                <a:latin typeface="+mj-lt"/>
              </a:rPr>
              <a:t> и шкаф</a:t>
            </a:r>
          </a:p>
          <a:p>
            <a:endParaRPr lang="ru-RU" sz="20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293C93-C0E1-4C37-A0E0-123319AB95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6" y="2610313"/>
            <a:ext cx="4218734" cy="3834421"/>
          </a:xfrm>
          <a:prstGeom prst="rect">
            <a:avLst/>
          </a:prstGeom>
        </p:spPr>
      </p:pic>
      <p:pic>
        <p:nvPicPr>
          <p:cNvPr id="17" name="Лого ФОРПОСТ">
            <a:extLst>
              <a:ext uri="{FF2B5EF4-FFF2-40B4-BE49-F238E27FC236}">
                <a16:creationId xmlns:a16="http://schemas.microsoft.com/office/drawing/2014/main" id="{3A525D8F-37E6-4F81-8D15-F7DC6EE2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2F282F9B-D731-4D9A-8395-C1A112055DB5}"/>
              </a:ext>
            </a:extLst>
          </p:cNvPr>
          <p:cNvSpPr txBox="1"/>
          <p:nvPr/>
        </p:nvSpPr>
        <p:spPr>
          <a:xfrm>
            <a:off x="10655300" y="2021010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16" name="Треугольник для пунктов 1">
            <a:extLst>
              <a:ext uri="{FF2B5EF4-FFF2-40B4-BE49-F238E27FC236}">
                <a16:creationId xmlns:a16="http://schemas.microsoft.com/office/drawing/2014/main" id="{914703DB-C68A-49BB-B46B-3452988F22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390" y="2999232"/>
            <a:ext cx="100584" cy="201168"/>
          </a:xfrm>
          <a:prstGeom prst="rect">
            <a:avLst/>
          </a:prstGeom>
        </p:spPr>
      </p:pic>
      <p:sp>
        <p:nvSpPr>
          <p:cNvPr id="18" name="Текст пункт 1">
            <a:extLst>
              <a:ext uri="{FF2B5EF4-FFF2-40B4-BE49-F238E27FC236}">
                <a16:creationId xmlns:a16="http://schemas.microsoft.com/office/drawing/2014/main" id="{3571F074-9A42-4CC6-B932-9DD15302852C}"/>
              </a:ext>
            </a:extLst>
          </p:cNvPr>
          <p:cNvSpPr txBox="1"/>
          <p:nvPr/>
        </p:nvSpPr>
        <p:spPr>
          <a:xfrm>
            <a:off x="10908790" y="2896300"/>
            <a:ext cx="7020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Возможность работы как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с контроллером УКУ, так и без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;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Текст пункт 1">
            <a:extLst>
              <a:ext uri="{FF2B5EF4-FFF2-40B4-BE49-F238E27FC236}">
                <a16:creationId xmlns:a16="http://schemas.microsoft.com/office/drawing/2014/main" id="{2A2A0283-D722-4530-8EA0-90A57C19926D}"/>
              </a:ext>
            </a:extLst>
          </p:cNvPr>
          <p:cNvSpPr txBox="1"/>
          <p:nvPr/>
        </p:nvSpPr>
        <p:spPr>
          <a:xfrm>
            <a:off x="10908790" y="3580145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Поддержка функций реверса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Текст пункт 1">
            <a:extLst>
              <a:ext uri="{FF2B5EF4-FFF2-40B4-BE49-F238E27FC236}">
                <a16:creationId xmlns:a16="http://schemas.microsoft.com/office/drawing/2014/main" id="{44977BBC-4721-4327-961C-D6B0D24BAFF9}"/>
              </a:ext>
            </a:extLst>
          </p:cNvPr>
          <p:cNvSpPr txBox="1"/>
          <p:nvPr/>
        </p:nvSpPr>
        <p:spPr>
          <a:xfrm>
            <a:off x="10908790" y="4050268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Выносная панель оператора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Текст пункт 1">
            <a:extLst>
              <a:ext uri="{FF2B5EF4-FFF2-40B4-BE49-F238E27FC236}">
                <a16:creationId xmlns:a16="http://schemas.microsoft.com/office/drawing/2014/main" id="{2FE28AB7-7D23-4F38-86A3-DC8C6FFFC23C}"/>
              </a:ext>
            </a:extLst>
          </p:cNvPr>
          <p:cNvSpPr txBox="1"/>
          <p:nvPr/>
        </p:nvSpPr>
        <p:spPr>
          <a:xfrm>
            <a:off x="10927920" y="4495800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Резервирование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N+1, N+N;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Текст пункт 1">
            <a:extLst>
              <a:ext uri="{FF2B5EF4-FFF2-40B4-BE49-F238E27FC236}">
                <a16:creationId xmlns:a16="http://schemas.microsoft.com/office/drawing/2014/main" id="{C4183331-5A4E-4CBA-AB29-33ED410CF370}"/>
              </a:ext>
            </a:extLst>
          </p:cNvPr>
          <p:cNvSpPr txBox="1"/>
          <p:nvPr/>
        </p:nvSpPr>
        <p:spPr>
          <a:xfrm>
            <a:off x="10927920" y="4916269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Различные варианты исполнений: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в стойку, напольное и настольное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Текст пункт 1">
            <a:extLst>
              <a:ext uri="{FF2B5EF4-FFF2-40B4-BE49-F238E27FC236}">
                <a16:creationId xmlns:a16="http://schemas.microsoft.com/office/drawing/2014/main" id="{9FA9B81B-0FD4-4027-A6E4-C3B30EDDA031}"/>
              </a:ext>
            </a:extLst>
          </p:cNvPr>
          <p:cNvSpPr txBox="1"/>
          <p:nvPr/>
        </p:nvSpPr>
        <p:spPr>
          <a:xfrm>
            <a:off x="10927920" y="5602069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Исполнение с защитой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от агрессивной среды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9" name="Текст пункт 1">
            <a:extLst>
              <a:ext uri="{FF2B5EF4-FFF2-40B4-BE49-F238E27FC236}">
                <a16:creationId xmlns:a16="http://schemas.microsoft.com/office/drawing/2014/main" id="{BB977F60-7476-40EE-8936-3BF343A8A09F}"/>
              </a:ext>
            </a:extLst>
          </p:cNvPr>
          <p:cNvSpPr txBox="1"/>
          <p:nvPr/>
        </p:nvSpPr>
        <p:spPr>
          <a:xfrm>
            <a:off x="10935540" y="6260068"/>
            <a:ext cx="702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Гальваническая развязка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Текст пункт 1">
            <a:extLst>
              <a:ext uri="{FF2B5EF4-FFF2-40B4-BE49-F238E27FC236}">
                <a16:creationId xmlns:a16="http://schemas.microsoft.com/office/drawing/2014/main" id="{9720360E-073F-4CE9-9DB3-EE522EBD0DC5}"/>
              </a:ext>
            </a:extLst>
          </p:cNvPr>
          <p:cNvSpPr txBox="1"/>
          <p:nvPr/>
        </p:nvSpPr>
        <p:spPr>
          <a:xfrm>
            <a:off x="10935540" y="6705600"/>
            <a:ext cx="7020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Поддерживают функцию заряда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различных типов АКБ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(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AGM, GEL, Li-ion, Ni-cd, Na-ion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pic>
        <p:nvPicPr>
          <p:cNvPr id="32" name="Треугольник для пунктов 1">
            <a:extLst>
              <a:ext uri="{FF2B5EF4-FFF2-40B4-BE49-F238E27FC236}">
                <a16:creationId xmlns:a16="http://schemas.microsoft.com/office/drawing/2014/main" id="{717FF281-849C-418E-91CD-71A5E8C001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390" y="3664227"/>
            <a:ext cx="100584" cy="201168"/>
          </a:xfrm>
          <a:prstGeom prst="rect">
            <a:avLst/>
          </a:prstGeom>
        </p:spPr>
      </p:pic>
      <p:pic>
        <p:nvPicPr>
          <p:cNvPr id="33" name="Треугольник для пунктов 1">
            <a:extLst>
              <a:ext uri="{FF2B5EF4-FFF2-40B4-BE49-F238E27FC236}">
                <a16:creationId xmlns:a16="http://schemas.microsoft.com/office/drawing/2014/main" id="{10C2EB38-A906-4DF8-84D4-D8B9254714B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390" y="4134350"/>
            <a:ext cx="100584" cy="201168"/>
          </a:xfrm>
          <a:prstGeom prst="rect">
            <a:avLst/>
          </a:prstGeom>
        </p:spPr>
      </p:pic>
      <p:pic>
        <p:nvPicPr>
          <p:cNvPr id="34" name="Треугольник для пунктов 1">
            <a:extLst>
              <a:ext uri="{FF2B5EF4-FFF2-40B4-BE49-F238E27FC236}">
                <a16:creationId xmlns:a16="http://schemas.microsoft.com/office/drawing/2014/main" id="{9AE9DCF0-1533-4BDB-9C33-90470C847A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390" y="4578673"/>
            <a:ext cx="100584" cy="201168"/>
          </a:xfrm>
          <a:prstGeom prst="rect">
            <a:avLst/>
          </a:prstGeom>
        </p:spPr>
      </p:pic>
      <p:pic>
        <p:nvPicPr>
          <p:cNvPr id="35" name="Треугольник для пунктов 1">
            <a:extLst>
              <a:ext uri="{FF2B5EF4-FFF2-40B4-BE49-F238E27FC236}">
                <a16:creationId xmlns:a16="http://schemas.microsoft.com/office/drawing/2014/main" id="{C50EAE0D-C641-499B-AAB6-F6AF5AE0EB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390" y="5029200"/>
            <a:ext cx="100584" cy="201168"/>
          </a:xfrm>
          <a:prstGeom prst="rect">
            <a:avLst/>
          </a:prstGeom>
        </p:spPr>
      </p:pic>
      <p:pic>
        <p:nvPicPr>
          <p:cNvPr id="36" name="Треугольник для пунктов 1">
            <a:extLst>
              <a:ext uri="{FF2B5EF4-FFF2-40B4-BE49-F238E27FC236}">
                <a16:creationId xmlns:a16="http://schemas.microsoft.com/office/drawing/2014/main" id="{68F43917-1683-4BCB-B5B6-AC905C4DB3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390" y="5715000"/>
            <a:ext cx="100584" cy="201168"/>
          </a:xfrm>
          <a:prstGeom prst="rect">
            <a:avLst/>
          </a:prstGeom>
        </p:spPr>
      </p:pic>
      <p:pic>
        <p:nvPicPr>
          <p:cNvPr id="37" name="Треугольник для пунктов 1">
            <a:extLst>
              <a:ext uri="{FF2B5EF4-FFF2-40B4-BE49-F238E27FC236}">
                <a16:creationId xmlns:a16="http://schemas.microsoft.com/office/drawing/2014/main" id="{903D1267-FCE5-4EDC-89D9-92F90D1D5F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390" y="6324600"/>
            <a:ext cx="100584" cy="201168"/>
          </a:xfrm>
          <a:prstGeom prst="rect">
            <a:avLst/>
          </a:prstGeom>
        </p:spPr>
      </p:pic>
      <p:pic>
        <p:nvPicPr>
          <p:cNvPr id="38" name="Треугольник для пунктов 1">
            <a:extLst>
              <a:ext uri="{FF2B5EF4-FFF2-40B4-BE49-F238E27FC236}">
                <a16:creationId xmlns:a16="http://schemas.microsoft.com/office/drawing/2014/main" id="{7055B648-6840-4E9B-BE19-EB3D5CBE2C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200" y="6781800"/>
            <a:ext cx="100584" cy="2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93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0"/>
            <a:ext cx="16141700" cy="91439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B1B585D-451E-4CF1-8871-DD15ECA57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700" y="3276600"/>
            <a:ext cx="4935172" cy="4935172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10249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0" dirty="0">
                <a:solidFill>
                  <a:schemeClr val="tx2"/>
                </a:solidFill>
                <a:effectLst/>
                <a:latin typeface="+mn-lt"/>
              </a:rPr>
              <a:t>Электропитание системы управления магнитным подвесом «СУМП»</a:t>
            </a:r>
            <a:endParaRPr lang="ru-RU" sz="40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D7746DF-119E-4464-8A03-DBD2431CC6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394" y="2832270"/>
            <a:ext cx="6170506" cy="5244930"/>
          </a:xfrm>
          <a:prstGeom prst="rect">
            <a:avLst/>
          </a:prstGeom>
        </p:spPr>
      </p:pic>
      <p:sp>
        <p:nvSpPr>
          <p:cNvPr id="13" name="Текст пункт 2">
            <a:extLst>
              <a:ext uri="{FF2B5EF4-FFF2-40B4-BE49-F238E27FC236}">
                <a16:creationId xmlns:a16="http://schemas.microsoft.com/office/drawing/2014/main" id="{A776CF25-ACF1-4E8D-8EED-E0AA1F14F4AF}"/>
              </a:ext>
            </a:extLst>
          </p:cNvPr>
          <p:cNvSpPr txBox="1"/>
          <p:nvPr/>
        </p:nvSpPr>
        <p:spPr>
          <a:xfrm>
            <a:off x="9026913" y="5576772"/>
            <a:ext cx="702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j-lt"/>
              </a:rPr>
              <a:t>Высокая надежность: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Соответствие категории УХЛ 4.2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по ГОСТ 15150;</a:t>
            </a:r>
          </a:p>
        </p:txBody>
      </p:sp>
      <p:pic>
        <p:nvPicPr>
          <p:cNvPr id="14" name="Треугольник для пунктов 1">
            <a:extLst>
              <a:ext uri="{FF2B5EF4-FFF2-40B4-BE49-F238E27FC236}">
                <a16:creationId xmlns:a16="http://schemas.microsoft.com/office/drawing/2014/main" id="{685651E9-284E-4035-9BA6-7F9AF8F9B1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3962400"/>
            <a:ext cx="100584" cy="201168"/>
          </a:xfrm>
          <a:prstGeom prst="rect">
            <a:avLst/>
          </a:prstGeom>
        </p:spPr>
      </p:pic>
      <p:sp>
        <p:nvSpPr>
          <p:cNvPr id="18" name="Текст пункт 1">
            <a:extLst>
              <a:ext uri="{FF2B5EF4-FFF2-40B4-BE49-F238E27FC236}">
                <a16:creationId xmlns:a16="http://schemas.microsoft.com/office/drawing/2014/main" id="{7428A42F-8A9D-4EF7-AD32-E9C41C3AAF65}"/>
              </a:ext>
            </a:extLst>
          </p:cNvPr>
          <p:cNvSpPr txBox="1"/>
          <p:nvPr/>
        </p:nvSpPr>
        <p:spPr>
          <a:xfrm>
            <a:off x="9026913" y="3886200"/>
            <a:ext cx="7020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j-lt"/>
              </a:rPr>
              <a:t>Универсальное питание: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Возможность работы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от однофазной (220В), трехфазной 380В сети переменного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тока или от сети постоянного тока 220В;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algn="l"/>
            <a:br>
              <a:rPr lang="en-US" dirty="0">
                <a:solidFill>
                  <a:schemeClr val="tx1"/>
                </a:solidFill>
                <a:latin typeface="+mn-lt"/>
              </a:rPr>
            </a:b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1" name="Треугольник для пунктов 2">
            <a:extLst>
              <a:ext uri="{FF2B5EF4-FFF2-40B4-BE49-F238E27FC236}">
                <a16:creationId xmlns:a16="http://schemas.microsoft.com/office/drawing/2014/main" id="{E766E7A6-830D-4B0B-8731-FFE9008404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6344014"/>
            <a:ext cx="100584" cy="201168"/>
          </a:xfrm>
          <a:prstGeom prst="rect">
            <a:avLst/>
          </a:prstGeom>
        </p:spPr>
      </p:pic>
      <p:sp>
        <p:nvSpPr>
          <p:cNvPr id="22" name="Текст пункт 2">
            <a:extLst>
              <a:ext uri="{FF2B5EF4-FFF2-40B4-BE49-F238E27FC236}">
                <a16:creationId xmlns:a16="http://schemas.microsoft.com/office/drawing/2014/main" id="{5F05D2B7-B445-4D7B-8E0A-3F1D9FE78032}"/>
              </a:ext>
            </a:extLst>
          </p:cNvPr>
          <p:cNvSpPr txBox="1"/>
          <p:nvPr/>
        </p:nvSpPr>
        <p:spPr>
          <a:xfrm>
            <a:off x="9041446" y="6269713"/>
            <a:ext cx="77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j-lt"/>
              </a:rPr>
              <a:t>Энергоэффективность: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КПД </a:t>
            </a:r>
            <a:r>
              <a:rPr lang="ru-RU" b="1" i="0" dirty="0">
                <a:solidFill>
                  <a:schemeClr val="tx2"/>
                </a:solidFill>
                <a:effectLst/>
                <a:latin typeface="-apple-system"/>
              </a:rPr>
              <a:t>≥</a:t>
            </a:r>
            <a:r>
              <a:rPr lang="ru-RU" b="1" i="0" dirty="0">
                <a:solidFill>
                  <a:srgbClr val="060708"/>
                </a:solidFill>
                <a:effectLst/>
                <a:latin typeface="-apple-system"/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0,9 и коэффициент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мощности </a:t>
            </a:r>
            <a:r>
              <a:rPr lang="ru-RU" b="1" i="0" dirty="0">
                <a:solidFill>
                  <a:schemeClr val="tx2"/>
                </a:solidFill>
                <a:effectLst/>
                <a:latin typeface="-apple-system"/>
              </a:rPr>
              <a:t>≥</a:t>
            </a:r>
            <a:r>
              <a:rPr lang="ru-RU" b="1" i="0" dirty="0">
                <a:solidFill>
                  <a:srgbClr val="060708"/>
                </a:solidFill>
                <a:effectLst/>
                <a:latin typeface="-apple-system"/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0,96;</a:t>
            </a:r>
          </a:p>
        </p:txBody>
      </p:sp>
      <p:sp>
        <p:nvSpPr>
          <p:cNvPr id="23" name="Текст пункт 2">
            <a:extLst>
              <a:ext uri="{FF2B5EF4-FFF2-40B4-BE49-F238E27FC236}">
                <a16:creationId xmlns:a16="http://schemas.microsoft.com/office/drawing/2014/main" id="{71901522-8DCA-48DC-B073-62741D57AB7A}"/>
              </a:ext>
            </a:extLst>
          </p:cNvPr>
          <p:cNvSpPr txBox="1"/>
          <p:nvPr/>
        </p:nvSpPr>
        <p:spPr>
          <a:xfrm>
            <a:off x="9041574" y="6934200"/>
            <a:ext cx="7176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j-lt"/>
              </a:rPr>
              <a:t>Прочный электрическая изоляция: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Высокие показатели сопротивления изоляции и стойкости к испытательным напряжениям.</a:t>
            </a:r>
          </a:p>
        </p:txBody>
      </p:sp>
      <p:pic>
        <p:nvPicPr>
          <p:cNvPr id="24" name="Треугольник для пунктов 2">
            <a:extLst>
              <a:ext uri="{FF2B5EF4-FFF2-40B4-BE49-F238E27FC236}">
                <a16:creationId xmlns:a16="http://schemas.microsoft.com/office/drawing/2014/main" id="{D31F0854-6B51-442C-B525-A0A13A40E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7037832"/>
            <a:ext cx="100584" cy="201168"/>
          </a:xfrm>
          <a:prstGeom prst="rect">
            <a:avLst/>
          </a:prstGeom>
        </p:spPr>
      </p:pic>
      <p:pic>
        <p:nvPicPr>
          <p:cNvPr id="25" name="Треугольник для пунктов 1">
            <a:extLst>
              <a:ext uri="{FF2B5EF4-FFF2-40B4-BE49-F238E27FC236}">
                <a16:creationId xmlns:a16="http://schemas.microsoft.com/office/drawing/2014/main" id="{5E79D387-A39C-41E0-AB73-F95C52DE5C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5662697"/>
            <a:ext cx="100584" cy="2011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259AD2A-75F7-4C6D-A485-F6686D016C0A}"/>
              </a:ext>
            </a:extLst>
          </p:cNvPr>
          <p:cNvSpPr txBox="1"/>
          <p:nvPr/>
        </p:nvSpPr>
        <p:spPr>
          <a:xfrm>
            <a:off x="9046492" y="4859045"/>
            <a:ext cx="81198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+mj-lt"/>
              </a:rPr>
              <a:t>Двойной режим работы: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Источник напряжения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или источника тока;</a:t>
            </a:r>
            <a:endParaRPr lang="ru-RU" dirty="0"/>
          </a:p>
        </p:txBody>
      </p:sp>
      <p:pic>
        <p:nvPicPr>
          <p:cNvPr id="29" name="Треугольник для пунктов 1">
            <a:extLst>
              <a:ext uri="{FF2B5EF4-FFF2-40B4-BE49-F238E27FC236}">
                <a16:creationId xmlns:a16="http://schemas.microsoft.com/office/drawing/2014/main" id="{8FCC8D10-262C-4D02-87A3-5C01F5CF8B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892" y="4953000"/>
            <a:ext cx="100584" cy="201168"/>
          </a:xfrm>
          <a:prstGeom prst="rect">
            <a:avLst/>
          </a:prstGeom>
        </p:spPr>
      </p:pic>
      <p:pic>
        <p:nvPicPr>
          <p:cNvPr id="26" name="Лого ФОРПОСТ">
            <a:extLst>
              <a:ext uri="{FF2B5EF4-FFF2-40B4-BE49-F238E27FC236}">
                <a16:creationId xmlns:a16="http://schemas.microsoft.com/office/drawing/2014/main" id="{850F557D-CC14-4D92-A6EA-EF0DCCD33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22000" y="0"/>
            <a:ext cx="5295900" cy="1333500"/>
          </a:xfrm>
          <a:prstGeom prst="rect">
            <a:avLst/>
          </a:prstGeom>
        </p:spPr>
      </p:pic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49047A7F-A6A0-4100-9C0E-6A46E413F625}"/>
              </a:ext>
            </a:extLst>
          </p:cNvPr>
          <p:cNvSpPr txBox="1"/>
          <p:nvPr/>
        </p:nvSpPr>
        <p:spPr>
          <a:xfrm>
            <a:off x="8654327" y="3042465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13C1AE-3674-4A57-98EC-730FD05DFE19}"/>
              </a:ext>
            </a:extLst>
          </p:cNvPr>
          <p:cNvSpPr txBox="1"/>
          <p:nvPr/>
        </p:nvSpPr>
        <p:spPr>
          <a:xfrm>
            <a:off x="825500" y="1828800"/>
            <a:ext cx="149701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+mn-lt"/>
              </a:rPr>
              <a:t>Стабилизированный источник питания ИПС-4000 постоянного напряжения с плавной </a:t>
            </a:r>
            <a:br>
              <a:rPr lang="ru-RU" sz="2400" dirty="0">
                <a:solidFill>
                  <a:schemeClr val="tx1"/>
                </a:solidFill>
                <a:latin typeface="+mn-lt"/>
              </a:rPr>
            </a:br>
            <a:r>
              <a:rPr lang="ru-RU" sz="2400" dirty="0">
                <a:solidFill>
                  <a:schemeClr val="tx1"/>
                </a:solidFill>
                <a:latin typeface="+mn-lt"/>
              </a:rPr>
              <a:t>регулировкой напряжения по максимальному току.</a:t>
            </a:r>
          </a:p>
        </p:txBody>
      </p:sp>
    </p:spTree>
    <p:extLst>
      <p:ext uri="{BB962C8B-B14F-4D97-AF65-F5344CB8AC3E}">
        <p14:creationId xmlns:p14="http://schemas.microsoft.com/office/powerpoint/2010/main" val="1900533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Треугольники фоновые">
            <a:extLst>
              <a:ext uri="{FF2B5EF4-FFF2-40B4-BE49-F238E27FC236}">
                <a16:creationId xmlns:a16="http://schemas.microsoft.com/office/drawing/2014/main" id="{111717DD-6B74-45C5-83E8-50B995DFCF0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0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71835077-9D80-4881-9018-645B8D26F348}"/>
              </a:ext>
            </a:extLst>
          </p:cNvPr>
          <p:cNvSpPr txBox="1"/>
          <p:nvPr/>
        </p:nvSpPr>
        <p:spPr>
          <a:xfrm>
            <a:off x="786887" y="381000"/>
            <a:ext cx="10249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0" dirty="0">
                <a:solidFill>
                  <a:srgbClr val="2E2E2E"/>
                </a:solidFill>
                <a:effectLst/>
                <a:latin typeface="+mn-lt"/>
              </a:rPr>
              <a:t>ИПС </a:t>
            </a:r>
            <a:r>
              <a:rPr lang="ru-RU" sz="4000" b="1" i="0" dirty="0" err="1">
                <a:solidFill>
                  <a:srgbClr val="2E2E2E"/>
                </a:solidFill>
                <a:effectLst/>
                <a:latin typeface="+mn-lt"/>
              </a:rPr>
              <a:t>магниторазрядных</a:t>
            </a:r>
            <a:r>
              <a:rPr lang="ru-RU" sz="4000" b="1" i="0" dirty="0">
                <a:solidFill>
                  <a:srgbClr val="2E2E2E"/>
                </a:solidFill>
                <a:effectLst/>
                <a:latin typeface="+mn-lt"/>
              </a:rPr>
              <a:t> насосов</a:t>
            </a:r>
            <a:endParaRPr lang="ru-RU" sz="40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E6BE03-03C1-488B-A503-DEA98E9A8F35}"/>
              </a:ext>
            </a:extLst>
          </p:cNvPr>
          <p:cNvSpPr txBox="1"/>
          <p:nvPr/>
        </p:nvSpPr>
        <p:spPr>
          <a:xfrm>
            <a:off x="825500" y="1295400"/>
            <a:ext cx="149701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+mn-lt"/>
              </a:rPr>
              <a:t>Источник питания предназначен для стабилизированного электропитания до 8 спиралей титанового сублимационного насоса (</a:t>
            </a:r>
            <a:r>
              <a:rPr lang="ru-RU" sz="2400" dirty="0" err="1">
                <a:solidFill>
                  <a:schemeClr val="tx1"/>
                </a:solidFill>
                <a:latin typeface="+mn-lt"/>
              </a:rPr>
              <a:t>сублиматора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). Обеспечивает точную подачу заданного тока, что гарантирует стабильную работу системы откачки в вакуумных установках.</a:t>
            </a:r>
          </a:p>
        </p:txBody>
      </p:sp>
      <p:pic>
        <p:nvPicPr>
          <p:cNvPr id="6" name="Треугольник для пунктов 1">
            <a:extLst>
              <a:ext uri="{FF2B5EF4-FFF2-40B4-BE49-F238E27FC236}">
                <a16:creationId xmlns:a16="http://schemas.microsoft.com/office/drawing/2014/main" id="{1594AF97-317F-4155-B3EA-AF69DBAF1B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3851190"/>
            <a:ext cx="100584" cy="201168"/>
          </a:xfrm>
          <a:prstGeom prst="rect">
            <a:avLst/>
          </a:prstGeom>
        </p:spPr>
      </p:pic>
      <p:sp>
        <p:nvSpPr>
          <p:cNvPr id="7" name="Текст пункт 1">
            <a:extLst>
              <a:ext uri="{FF2B5EF4-FFF2-40B4-BE49-F238E27FC236}">
                <a16:creationId xmlns:a16="http://schemas.microsoft.com/office/drawing/2014/main" id="{C9CA1161-5ED9-4748-8DFC-7F7D00A5527C}"/>
              </a:ext>
            </a:extLst>
          </p:cNvPr>
          <p:cNvSpPr txBox="1"/>
          <p:nvPr/>
        </p:nvSpPr>
        <p:spPr>
          <a:xfrm>
            <a:off x="8958608" y="3733800"/>
            <a:ext cx="703069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dirty="0">
                <a:solidFill>
                  <a:schemeClr val="tx1"/>
                </a:solidFill>
                <a:latin typeface="+mj-lt"/>
              </a:rPr>
              <a:t>Стабилизированный ток — </a:t>
            </a:r>
            <a:r>
              <a:rPr lang="ru-RU" sz="2200" dirty="0">
                <a:solidFill>
                  <a:schemeClr val="tx1"/>
                </a:solidFill>
                <a:latin typeface="+mn-lt"/>
              </a:rPr>
              <a:t>поддерживает заданные параметры питания для корректной работы </a:t>
            </a:r>
            <a:r>
              <a:rPr lang="ru-RU" sz="2200" dirty="0" err="1">
                <a:solidFill>
                  <a:schemeClr val="tx1"/>
                </a:solidFill>
                <a:latin typeface="+mn-lt"/>
              </a:rPr>
              <a:t>сублиматоров</a:t>
            </a:r>
            <a:r>
              <a:rPr lang="ru-RU" sz="2200" dirty="0">
                <a:solidFill>
                  <a:schemeClr val="tx1"/>
                </a:solidFill>
                <a:latin typeface="+mn-lt"/>
              </a:rPr>
              <a:t>;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4165884A-9F0D-4D24-BB49-44F64E198A7C}"/>
              </a:ext>
            </a:extLst>
          </p:cNvPr>
          <p:cNvSpPr txBox="1"/>
          <p:nvPr/>
        </p:nvSpPr>
        <p:spPr>
          <a:xfrm>
            <a:off x="8722360" y="2971799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971390-BADB-47D5-9638-59288BB54C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677" y="3369907"/>
            <a:ext cx="5050687" cy="50506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77DD97-313A-44BE-969F-84AB685CD4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99" y="2276128"/>
            <a:ext cx="6400801" cy="6400801"/>
          </a:xfrm>
          <a:prstGeom prst="rect">
            <a:avLst/>
          </a:prstGeom>
        </p:spPr>
      </p:pic>
      <p:pic>
        <p:nvPicPr>
          <p:cNvPr id="12" name="Лого ФОРПОСТ">
            <a:extLst>
              <a:ext uri="{FF2B5EF4-FFF2-40B4-BE49-F238E27FC236}">
                <a16:creationId xmlns:a16="http://schemas.microsoft.com/office/drawing/2014/main" id="{92046DFC-5DD4-48F0-BBBB-750E939D19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13" name="Треугольник для пунктов 1">
            <a:extLst>
              <a:ext uri="{FF2B5EF4-FFF2-40B4-BE49-F238E27FC236}">
                <a16:creationId xmlns:a16="http://schemas.microsoft.com/office/drawing/2014/main" id="{B9EC05FB-0A73-46A5-984E-FCDAECBB1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5088773"/>
            <a:ext cx="100584" cy="201168"/>
          </a:xfrm>
          <a:prstGeom prst="rect">
            <a:avLst/>
          </a:prstGeom>
        </p:spPr>
      </p:pic>
      <p:sp>
        <p:nvSpPr>
          <p:cNvPr id="14" name="Текст пункт 1">
            <a:extLst>
              <a:ext uri="{FF2B5EF4-FFF2-40B4-BE49-F238E27FC236}">
                <a16:creationId xmlns:a16="http://schemas.microsoft.com/office/drawing/2014/main" id="{65F3385D-D686-44AE-AA80-84AEA971536C}"/>
              </a:ext>
            </a:extLst>
          </p:cNvPr>
          <p:cNvSpPr txBox="1"/>
          <p:nvPr/>
        </p:nvSpPr>
        <p:spPr>
          <a:xfrm>
            <a:off x="8930887" y="4953000"/>
            <a:ext cx="66575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dirty="0">
                <a:solidFill>
                  <a:schemeClr val="tx1"/>
                </a:solidFill>
                <a:latin typeface="+mj-lt"/>
              </a:rPr>
              <a:t>Диагностика неисправностей </a:t>
            </a:r>
            <a:r>
              <a:rPr lang="ru-RU" sz="2200" dirty="0">
                <a:solidFill>
                  <a:schemeClr val="tx1"/>
                </a:solidFill>
                <a:latin typeface="+mn-lt"/>
              </a:rPr>
              <a:t>— позволяет выявлять неисправные спирали, упрощая обслуживание оборудования;</a:t>
            </a:r>
            <a:br>
              <a:rPr lang="en-US" sz="2200" dirty="0">
                <a:solidFill>
                  <a:schemeClr val="tx1"/>
                </a:solidFill>
                <a:latin typeface="+mn-lt"/>
              </a:rPr>
            </a:br>
            <a:endParaRPr lang="ru-RU" sz="2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5" name="Треугольник для пунктов 1">
            <a:extLst>
              <a:ext uri="{FF2B5EF4-FFF2-40B4-BE49-F238E27FC236}">
                <a16:creationId xmlns:a16="http://schemas.microsoft.com/office/drawing/2014/main" id="{1847D134-B897-4262-AAB0-34936E5CF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179" y="6298966"/>
            <a:ext cx="100584" cy="201168"/>
          </a:xfrm>
          <a:prstGeom prst="rect">
            <a:avLst/>
          </a:prstGeom>
        </p:spPr>
      </p:pic>
      <p:sp>
        <p:nvSpPr>
          <p:cNvPr id="16" name="Текст пункт 1">
            <a:extLst>
              <a:ext uri="{FF2B5EF4-FFF2-40B4-BE49-F238E27FC236}">
                <a16:creationId xmlns:a16="http://schemas.microsoft.com/office/drawing/2014/main" id="{98A12A7C-5F10-4F1F-B408-54B34C93EAE0}"/>
              </a:ext>
            </a:extLst>
          </p:cNvPr>
          <p:cNvSpPr txBox="1"/>
          <p:nvPr/>
        </p:nvSpPr>
        <p:spPr>
          <a:xfrm>
            <a:off x="8968754" y="6172200"/>
            <a:ext cx="66395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b="1" dirty="0">
                <a:solidFill>
                  <a:schemeClr val="tx1"/>
                </a:solidFill>
                <a:latin typeface="+mj-lt"/>
              </a:rPr>
              <a:t>Используется в вакуумных системах, научном и промышленном оборудовании</a:t>
            </a:r>
            <a:r>
              <a:rPr lang="ru-RU" sz="2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2200" dirty="0">
                <a:solidFill>
                  <a:schemeClr val="tx1"/>
                </a:solidFill>
                <a:latin typeface="+mn-lt"/>
              </a:rPr>
              <a:t>где требуется точное управление титановыми сублимационными насосами;</a:t>
            </a:r>
          </a:p>
        </p:txBody>
      </p:sp>
      <p:pic>
        <p:nvPicPr>
          <p:cNvPr id="17" name="Треугольник для пунктов 1">
            <a:extLst>
              <a:ext uri="{FF2B5EF4-FFF2-40B4-BE49-F238E27FC236}">
                <a16:creationId xmlns:a16="http://schemas.microsoft.com/office/drawing/2014/main" id="{5A1B4D2F-8B1D-4C38-B833-2F6C6702F6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0" y="7848600"/>
            <a:ext cx="100584" cy="201168"/>
          </a:xfrm>
          <a:prstGeom prst="rect">
            <a:avLst/>
          </a:prstGeom>
        </p:spPr>
      </p:pic>
      <p:sp>
        <p:nvSpPr>
          <p:cNvPr id="18" name="Текст пункт 1">
            <a:extLst>
              <a:ext uri="{FF2B5EF4-FFF2-40B4-BE49-F238E27FC236}">
                <a16:creationId xmlns:a16="http://schemas.microsoft.com/office/drawing/2014/main" id="{993C0253-551B-44B6-93C5-E4CB63AC19B6}"/>
              </a:ext>
            </a:extLst>
          </p:cNvPr>
          <p:cNvSpPr txBox="1"/>
          <p:nvPr/>
        </p:nvSpPr>
        <p:spPr>
          <a:xfrm>
            <a:off x="8968754" y="7722513"/>
            <a:ext cx="66395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dirty="0">
                <a:solidFill>
                  <a:schemeClr val="tx1"/>
                </a:solidFill>
                <a:latin typeface="+mj-lt"/>
              </a:rPr>
              <a:t>Интерфейс связи: 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RS-485 (</a:t>
            </a:r>
            <a:r>
              <a:rPr lang="en-US" sz="2200" dirty="0" err="1">
                <a:solidFill>
                  <a:schemeClr val="tx1"/>
                </a:solidFill>
                <a:latin typeface="+mn-lt"/>
              </a:rPr>
              <a:t>ModBus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 RTU)</a:t>
            </a:r>
            <a:r>
              <a:rPr lang="ru-RU" sz="2200">
                <a:solidFill>
                  <a:schemeClr val="tx1"/>
                </a:solidFill>
                <a:latin typeface="+mn-lt"/>
              </a:rPr>
              <a:t>.</a:t>
            </a:r>
            <a:endParaRPr lang="ru-RU" sz="2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0356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Треугольники фоновые">
            <a:extLst>
              <a:ext uri="{FF2B5EF4-FFF2-40B4-BE49-F238E27FC236}">
                <a16:creationId xmlns:a16="http://schemas.microsoft.com/office/drawing/2014/main" id="{541C44C9-A3AA-44C9-8B76-5E94A3F1B6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468"/>
            <a:ext cx="16141700" cy="9143999"/>
          </a:xfrm>
          <a:prstGeom prst="rect">
            <a:avLst/>
          </a:prstGeom>
        </p:spPr>
      </p:pic>
      <p:sp>
        <p:nvSpPr>
          <p:cNvPr id="10" name="Заголовок">
            <a:extLst>
              <a:ext uri="{FF2B5EF4-FFF2-40B4-BE49-F238E27FC236}">
                <a16:creationId xmlns:a16="http://schemas.microsoft.com/office/drawing/2014/main" id="{4A56E0F1-6E87-4A0F-AE8A-E64F0B8C1875}"/>
              </a:ext>
            </a:extLst>
          </p:cNvPr>
          <p:cNvSpPr txBox="1"/>
          <p:nvPr/>
        </p:nvSpPr>
        <p:spPr>
          <a:xfrm>
            <a:off x="779974" y="381000"/>
            <a:ext cx="10020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Конвертор </a:t>
            </a:r>
            <a:r>
              <a:rPr lang="en-US" sz="4000" b="1" i="0" dirty="0">
                <a:solidFill>
                  <a:schemeClr val="tx1"/>
                </a:solidFill>
                <a:effectLst/>
                <a:latin typeface="+mn-lt"/>
              </a:rPr>
              <a:t>DC/DC-110/75</a:t>
            </a:r>
            <a:r>
              <a:rPr lang="ru-RU" sz="4000" b="1" i="0" dirty="0">
                <a:solidFill>
                  <a:schemeClr val="tx1"/>
                </a:solidFill>
                <a:effectLst/>
                <a:latin typeface="+mn-lt"/>
              </a:rPr>
              <a:t>В</a:t>
            </a:r>
            <a:endParaRPr lang="ru-RU" sz="4000" b="1" dirty="0">
              <a:solidFill>
                <a:schemeClr val="tx1"/>
              </a:solidFill>
              <a:latin typeface="+mn-lt"/>
              <a:cs typeface="Segoe UI Semibold" panose="020B0702040204020203" pitchFamily="34" charset="0"/>
            </a:endParaRPr>
          </a:p>
        </p:txBody>
      </p:sp>
      <p:pic>
        <p:nvPicPr>
          <p:cNvPr id="11" name="Лого ФОРПОСТ">
            <a:extLst>
              <a:ext uri="{FF2B5EF4-FFF2-40B4-BE49-F238E27FC236}">
                <a16:creationId xmlns:a16="http://schemas.microsoft.com/office/drawing/2014/main" id="{DE7841CF-0602-4333-B258-E8C2F0C28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3FEB8EA-367B-46A0-84E8-9C21AFD7F5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1700" y="3139908"/>
            <a:ext cx="5013492" cy="5013492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51A41F7A-17C3-4031-87C0-7D25EA5D16F8}"/>
              </a:ext>
            </a:extLst>
          </p:cNvPr>
          <p:cNvSpPr txBox="1"/>
          <p:nvPr/>
        </p:nvSpPr>
        <p:spPr>
          <a:xfrm>
            <a:off x="9558353" y="3581400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15" name="Треугольник для пунктов 1">
            <a:extLst>
              <a:ext uri="{FF2B5EF4-FFF2-40B4-BE49-F238E27FC236}">
                <a16:creationId xmlns:a16="http://schemas.microsoft.com/office/drawing/2014/main" id="{BF6B0B6D-3512-477A-9360-6B639EE00C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508656"/>
            <a:ext cx="100584" cy="201168"/>
          </a:xfrm>
          <a:prstGeom prst="rect">
            <a:avLst/>
          </a:prstGeom>
        </p:spPr>
      </p:pic>
      <p:sp>
        <p:nvSpPr>
          <p:cNvPr id="16" name="Текст пункт 1">
            <a:extLst>
              <a:ext uri="{FF2B5EF4-FFF2-40B4-BE49-F238E27FC236}">
                <a16:creationId xmlns:a16="http://schemas.microsoft.com/office/drawing/2014/main" id="{7EB8A3E6-C4A0-4D1B-99D2-677060B4BB26}"/>
              </a:ext>
            </a:extLst>
          </p:cNvPr>
          <p:cNvSpPr txBox="1"/>
          <p:nvPr/>
        </p:nvSpPr>
        <p:spPr>
          <a:xfrm>
            <a:off x="9802593" y="4426515"/>
            <a:ext cx="49594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b="0" i="0" dirty="0">
                <a:solidFill>
                  <a:schemeClr val="tx1"/>
                </a:solidFill>
                <a:effectLst/>
                <a:latin typeface="+mj-lt"/>
              </a:rPr>
              <a:t>Входное напряжение: </a:t>
            </a:r>
            <a:r>
              <a:rPr lang="ru-RU" sz="2200" b="0" i="0" dirty="0">
                <a:solidFill>
                  <a:schemeClr val="tx1"/>
                </a:solidFill>
                <a:effectLst/>
                <a:latin typeface="+mn-lt"/>
              </a:rPr>
              <a:t>110В</a:t>
            </a:r>
            <a:endParaRPr lang="ru-RU" sz="2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" name="Треугольник для пунктов 1">
            <a:extLst>
              <a:ext uri="{FF2B5EF4-FFF2-40B4-BE49-F238E27FC236}">
                <a16:creationId xmlns:a16="http://schemas.microsoft.com/office/drawing/2014/main" id="{74AA4849-AD18-40DC-B435-5970B2CD8B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5050167"/>
            <a:ext cx="100584" cy="201168"/>
          </a:xfrm>
          <a:prstGeom prst="rect">
            <a:avLst/>
          </a:prstGeom>
        </p:spPr>
      </p:pic>
      <p:sp>
        <p:nvSpPr>
          <p:cNvPr id="18" name="Текст пункт 1">
            <a:extLst>
              <a:ext uri="{FF2B5EF4-FFF2-40B4-BE49-F238E27FC236}">
                <a16:creationId xmlns:a16="http://schemas.microsoft.com/office/drawing/2014/main" id="{3C3F2F60-014E-48F4-AB3F-E2A4CBC9548D}"/>
              </a:ext>
            </a:extLst>
          </p:cNvPr>
          <p:cNvSpPr txBox="1"/>
          <p:nvPr/>
        </p:nvSpPr>
        <p:spPr>
          <a:xfrm>
            <a:off x="9802593" y="4953000"/>
            <a:ext cx="42182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b="0" i="0" dirty="0">
                <a:solidFill>
                  <a:schemeClr val="tx1"/>
                </a:solidFill>
                <a:effectLst/>
                <a:latin typeface="+mj-lt"/>
              </a:rPr>
              <a:t>Выходное напряжение: </a:t>
            </a:r>
            <a:r>
              <a:rPr lang="ru-RU" sz="2200" b="0" i="0" dirty="0">
                <a:solidFill>
                  <a:schemeClr val="tx1"/>
                </a:solidFill>
                <a:effectLst/>
                <a:latin typeface="+mn-lt"/>
              </a:rPr>
              <a:t>75В</a:t>
            </a:r>
            <a:endParaRPr lang="ru-RU" sz="2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9" name="Треугольник для пунктов 1">
            <a:extLst>
              <a:ext uri="{FF2B5EF4-FFF2-40B4-BE49-F238E27FC236}">
                <a16:creationId xmlns:a16="http://schemas.microsoft.com/office/drawing/2014/main" id="{3875D334-4402-41EA-B5E0-6FEF30951A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761" y="5578836"/>
            <a:ext cx="100584" cy="201168"/>
          </a:xfrm>
          <a:prstGeom prst="rect">
            <a:avLst/>
          </a:prstGeom>
        </p:spPr>
      </p:pic>
      <p:sp>
        <p:nvSpPr>
          <p:cNvPr id="20" name="Текст пункт 1">
            <a:extLst>
              <a:ext uri="{FF2B5EF4-FFF2-40B4-BE49-F238E27FC236}">
                <a16:creationId xmlns:a16="http://schemas.microsoft.com/office/drawing/2014/main" id="{67B4CA59-6426-442D-A57F-C3549E85E582}"/>
              </a:ext>
            </a:extLst>
          </p:cNvPr>
          <p:cNvSpPr txBox="1"/>
          <p:nvPr/>
        </p:nvSpPr>
        <p:spPr>
          <a:xfrm>
            <a:off x="9802593" y="5478959"/>
            <a:ext cx="6463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b="0" i="0" dirty="0">
                <a:solidFill>
                  <a:schemeClr val="tx1"/>
                </a:solidFill>
                <a:effectLst/>
                <a:latin typeface="+mj-lt"/>
              </a:rPr>
              <a:t>Номинальная мощность </a:t>
            </a:r>
            <a:br>
              <a:rPr lang="ru-RU" sz="2200" b="0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sz="2200" b="0" i="0" dirty="0">
                <a:solidFill>
                  <a:schemeClr val="tx1"/>
                </a:solidFill>
                <a:effectLst/>
                <a:latin typeface="+mj-lt"/>
              </a:rPr>
              <a:t>нагрузки: </a:t>
            </a:r>
            <a:r>
              <a:rPr lang="ru-RU" sz="2200" b="0" i="0" dirty="0">
                <a:solidFill>
                  <a:schemeClr val="tx1"/>
                </a:solidFill>
                <a:effectLst/>
                <a:latin typeface="+mn-lt"/>
              </a:rPr>
              <a:t>120Вт (1,6А)</a:t>
            </a:r>
            <a:endParaRPr lang="ru-RU" sz="2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1" name="Треугольник для пунктов 1">
            <a:extLst>
              <a:ext uri="{FF2B5EF4-FFF2-40B4-BE49-F238E27FC236}">
                <a16:creationId xmlns:a16="http://schemas.microsoft.com/office/drawing/2014/main" id="{2E0E2E43-E3AA-48F2-B7DE-D46BF95209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436594"/>
            <a:ext cx="100584" cy="201168"/>
          </a:xfrm>
          <a:prstGeom prst="rect">
            <a:avLst/>
          </a:prstGeom>
        </p:spPr>
      </p:pic>
      <p:sp>
        <p:nvSpPr>
          <p:cNvPr id="22" name="Текст пункт 1">
            <a:extLst>
              <a:ext uri="{FF2B5EF4-FFF2-40B4-BE49-F238E27FC236}">
                <a16:creationId xmlns:a16="http://schemas.microsoft.com/office/drawing/2014/main" id="{D17251D1-72D7-443F-A9B4-8D4BAA4C88CC}"/>
              </a:ext>
            </a:extLst>
          </p:cNvPr>
          <p:cNvSpPr txBox="1"/>
          <p:nvPr/>
        </p:nvSpPr>
        <p:spPr>
          <a:xfrm>
            <a:off x="9830533" y="6350913"/>
            <a:ext cx="56253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b="0" i="0" dirty="0">
                <a:solidFill>
                  <a:schemeClr val="tx1"/>
                </a:solidFill>
                <a:effectLst/>
                <a:latin typeface="+mj-lt"/>
              </a:rPr>
              <a:t>Гальваническая развязка вход-выход</a:t>
            </a:r>
            <a:endParaRPr lang="ru-RU" sz="2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E80682-14C6-4DC0-A893-AA1C6B90C254}"/>
              </a:ext>
            </a:extLst>
          </p:cNvPr>
          <p:cNvSpPr txBox="1"/>
          <p:nvPr/>
        </p:nvSpPr>
        <p:spPr>
          <a:xfrm>
            <a:off x="792572" y="1295400"/>
            <a:ext cx="120425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0" dirty="0">
                <a:solidFill>
                  <a:schemeClr val="tx1"/>
                </a:solidFill>
                <a:effectLst/>
                <a:latin typeface="+mn-lt"/>
              </a:rPr>
              <a:t>DC-DC преобразователь напряжения, предназначенный для эффективного понижения постоянного напряжения с 110В до стабилизированного 75В. 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F0C5059-52A8-4541-B7A4-E664BF63E4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693" y="2682600"/>
            <a:ext cx="7767462" cy="513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86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 hidden="1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0"/>
            <a:ext cx="16141700" cy="91439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B1B585D-451E-4CF1-8871-DD15ECA57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10657962" y="3701954"/>
            <a:ext cx="5442046" cy="5442046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49300" y="354807"/>
            <a:ext cx="11163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Трансформаторный агрегат бесперебойного питания</a:t>
            </a:r>
          </a:p>
        </p:txBody>
      </p:sp>
      <p:grpSp>
        <p:nvGrpSpPr>
          <p:cNvPr id="2" name="Группа 1" hidden="1">
            <a:extLst>
              <a:ext uri="{FF2B5EF4-FFF2-40B4-BE49-F238E27FC236}">
                <a16:creationId xmlns:a16="http://schemas.microsoft.com/office/drawing/2014/main" id="{E32AE79B-AEB3-4FDE-916E-F998201FE871}"/>
              </a:ext>
            </a:extLst>
          </p:cNvPr>
          <p:cNvGrpSpPr/>
          <p:nvPr/>
        </p:nvGrpSpPr>
        <p:grpSpPr>
          <a:xfrm>
            <a:off x="5858119" y="3885796"/>
            <a:ext cx="7658613" cy="3794786"/>
            <a:chOff x="1091687" y="2280946"/>
            <a:chExt cx="7658613" cy="3794786"/>
          </a:xfrm>
        </p:grpSpPr>
        <p:sp>
          <p:nvSpPr>
            <p:cNvPr id="18" name="Текст пункт 1" hidden="1">
              <a:extLst>
                <a:ext uri="{FF2B5EF4-FFF2-40B4-BE49-F238E27FC236}">
                  <a16:creationId xmlns:a16="http://schemas.microsoft.com/office/drawing/2014/main" id="{1E9EA644-630F-45EB-A33C-D977D0AE8BCC}"/>
                </a:ext>
              </a:extLst>
            </p:cNvPr>
            <p:cNvSpPr txBox="1"/>
            <p:nvPr/>
          </p:nvSpPr>
          <p:spPr>
            <a:xfrm>
              <a:off x="1091687" y="2280946"/>
              <a:ext cx="7658613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i="0" dirty="0">
                  <a:solidFill>
                    <a:schemeClr val="tx2"/>
                  </a:solidFill>
                  <a:effectLst/>
                  <a:latin typeface="+mj-lt"/>
                  <a:ea typeface="Segoe UI Symbol" panose="020B0502040204020203" pitchFamily="34" charset="0"/>
                  <a:cs typeface="Arial" panose="020B0604020202020204" pitchFamily="34" charset="0"/>
                </a:rPr>
                <a:t>Регулярное проведение разрядных контролей позволяет:</a:t>
              </a:r>
              <a:endParaRPr lang="ru-RU" sz="3000" b="1" dirty="0">
                <a:solidFill>
                  <a:schemeClr val="tx2"/>
                </a:solidFill>
                <a:latin typeface="+mj-lt"/>
                <a:ea typeface="Segoe UI Symbol" panose="020B0502040204020203" pitchFamily="34" charset="0"/>
                <a:cs typeface="Arial" panose="020B0604020202020204" pitchFamily="34" charset="0"/>
              </a:endParaRPr>
            </a:p>
            <a:p>
              <a:endParaRPr lang="ru-RU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6" name="Текст пункт 1">
              <a:extLst>
                <a:ext uri="{FF2B5EF4-FFF2-40B4-BE49-F238E27FC236}">
                  <a16:creationId xmlns:a16="http://schemas.microsoft.com/office/drawing/2014/main" id="{FBC94CC7-13DB-4508-9ECF-F2143714A69E}"/>
                </a:ext>
              </a:extLst>
            </p:cNvPr>
            <p:cNvSpPr txBox="1"/>
            <p:nvPr/>
          </p:nvSpPr>
          <p:spPr>
            <a:xfrm>
              <a:off x="1435100" y="3957935"/>
              <a:ext cx="5486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бъективно оценить остаточный ресурс батареи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27" name="Текст пункт 1">
              <a:extLst>
                <a:ext uri="{FF2B5EF4-FFF2-40B4-BE49-F238E27FC236}">
                  <a16:creationId xmlns:a16="http://schemas.microsoft.com/office/drawing/2014/main" id="{24671737-16DA-42F0-A9DD-928F78CA3708}"/>
                </a:ext>
              </a:extLst>
            </p:cNvPr>
            <p:cNvSpPr txBox="1"/>
            <p:nvPr/>
          </p:nvSpPr>
          <p:spPr>
            <a:xfrm>
              <a:off x="1435101" y="5244735"/>
              <a:ext cx="45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овремя выявить деградацию и продлить срок службы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pic>
          <p:nvPicPr>
            <p:cNvPr id="12" name="Треугольник 1">
              <a:extLst>
                <a:ext uri="{FF2B5EF4-FFF2-40B4-BE49-F238E27FC236}">
                  <a16:creationId xmlns:a16="http://schemas.microsoft.com/office/drawing/2014/main" id="{B90589CB-EFE7-4E1F-8D45-9B7319DFD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4038600"/>
              <a:ext cx="152400" cy="304800"/>
            </a:xfrm>
            <a:prstGeom prst="rect">
              <a:avLst/>
            </a:prstGeom>
          </p:spPr>
        </p:pic>
        <p:pic>
          <p:nvPicPr>
            <p:cNvPr id="13" name="Треугольник 1">
              <a:extLst>
                <a:ext uri="{FF2B5EF4-FFF2-40B4-BE49-F238E27FC236}">
                  <a16:creationId xmlns:a16="http://schemas.microsoft.com/office/drawing/2014/main" id="{A021671E-5D35-495B-B92B-A7640BD9D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5334000"/>
              <a:ext cx="152400" cy="304800"/>
            </a:xfrm>
            <a:prstGeom prst="rect">
              <a:avLst/>
            </a:prstGeom>
          </p:spPr>
        </p:pic>
      </p:grpSp>
      <p:sp>
        <p:nvSpPr>
          <p:cNvPr id="16" name="Текст пункт 1">
            <a:extLst>
              <a:ext uri="{FF2B5EF4-FFF2-40B4-BE49-F238E27FC236}">
                <a16:creationId xmlns:a16="http://schemas.microsoft.com/office/drawing/2014/main" id="{FE1C0763-FF5C-4905-BADD-923052A4B510}"/>
              </a:ext>
            </a:extLst>
          </p:cNvPr>
          <p:cNvSpPr txBox="1"/>
          <p:nvPr/>
        </p:nvSpPr>
        <p:spPr>
          <a:xfrm>
            <a:off x="1069719" y="2057400"/>
            <a:ext cx="548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Мощность от 1</a:t>
            </a:r>
            <a:r>
              <a:rPr lang="en-US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кВт до 500кВт;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7" name="Треугольник 1">
            <a:extLst>
              <a:ext uri="{FF2B5EF4-FFF2-40B4-BE49-F238E27FC236}">
                <a16:creationId xmlns:a16="http://schemas.microsoft.com/office/drawing/2014/main" id="{0A64FC57-FD06-4A46-BB24-D93C509F6E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2122804"/>
            <a:ext cx="112237" cy="224472"/>
          </a:xfrm>
          <a:prstGeom prst="rect">
            <a:avLst/>
          </a:prstGeom>
        </p:spPr>
      </p:pic>
      <p:sp>
        <p:nvSpPr>
          <p:cNvPr id="19" name="Текст пункт 1">
            <a:extLst>
              <a:ext uri="{FF2B5EF4-FFF2-40B4-BE49-F238E27FC236}">
                <a16:creationId xmlns:a16="http://schemas.microsoft.com/office/drawing/2014/main" id="{3035C75C-C647-4ACF-BC55-AE13D007BA5C}"/>
              </a:ext>
            </a:extLst>
          </p:cNvPr>
          <p:cNvSpPr txBox="1"/>
          <p:nvPr/>
        </p:nvSpPr>
        <p:spPr>
          <a:xfrm>
            <a:off x="1069719" y="2503804"/>
            <a:ext cx="548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Гальваническая развязка;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1" name="Текст пункт 1">
            <a:extLst>
              <a:ext uri="{FF2B5EF4-FFF2-40B4-BE49-F238E27FC236}">
                <a16:creationId xmlns:a16="http://schemas.microsoft.com/office/drawing/2014/main" id="{35244E68-7E04-40D4-8876-880DD03FD5A6}"/>
              </a:ext>
            </a:extLst>
          </p:cNvPr>
          <p:cNvSpPr txBox="1"/>
          <p:nvPr/>
        </p:nvSpPr>
        <p:spPr>
          <a:xfrm>
            <a:off x="1054100" y="2908140"/>
            <a:ext cx="746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Высокая перегрузочная способность (до 250 % — до 10 сек.);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3" name="Текст пункт 1">
            <a:extLst>
              <a:ext uri="{FF2B5EF4-FFF2-40B4-BE49-F238E27FC236}">
                <a16:creationId xmlns:a16="http://schemas.microsoft.com/office/drawing/2014/main" id="{5E482C4C-C858-4084-BC4C-0C97A6FBA9CF}"/>
              </a:ext>
            </a:extLst>
          </p:cNvPr>
          <p:cNvSpPr txBox="1"/>
          <p:nvPr/>
        </p:nvSpPr>
        <p:spPr>
          <a:xfrm>
            <a:off x="1069719" y="3342004"/>
            <a:ext cx="807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Устойчивость к работе в «мягкой» сети при просадках напряжения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5" name="Текст пункт 1">
            <a:extLst>
              <a:ext uri="{FF2B5EF4-FFF2-40B4-BE49-F238E27FC236}">
                <a16:creationId xmlns:a16="http://schemas.microsoft.com/office/drawing/2014/main" id="{1A3335D5-3D70-4F0A-9D38-9D2CBA969168}"/>
              </a:ext>
            </a:extLst>
          </p:cNvPr>
          <p:cNvSpPr txBox="1"/>
          <p:nvPr/>
        </p:nvSpPr>
        <p:spPr>
          <a:xfrm>
            <a:off x="1069719" y="3799204"/>
            <a:ext cx="58017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Поддержка любых типов потребителей (нелинейная, несимметричная, двигательная нагрузка…);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9" name="Текст пункт 1">
            <a:extLst>
              <a:ext uri="{FF2B5EF4-FFF2-40B4-BE49-F238E27FC236}">
                <a16:creationId xmlns:a16="http://schemas.microsoft.com/office/drawing/2014/main" id="{7FCFF895-50C9-4E96-86F0-D5DF077D723A}"/>
              </a:ext>
            </a:extLst>
          </p:cNvPr>
          <p:cNvSpPr txBox="1"/>
          <p:nvPr/>
        </p:nvSpPr>
        <p:spPr>
          <a:xfrm>
            <a:off x="1069719" y="4510067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«Холодный старт»</a:t>
            </a:r>
            <a:r>
              <a:rPr lang="en-US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запуск и работа от аккумуляторной </a:t>
            </a:r>
            <a:b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батареи при отсутствии сетевого напряжения;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1" name="Текст пункт 1">
            <a:extLst>
              <a:ext uri="{FF2B5EF4-FFF2-40B4-BE49-F238E27FC236}">
                <a16:creationId xmlns:a16="http://schemas.microsoft.com/office/drawing/2014/main" id="{4EF2F71C-C03C-42AB-9DBD-1FD3E798F3D7}"/>
              </a:ext>
            </a:extLst>
          </p:cNvPr>
          <p:cNvSpPr txBox="1"/>
          <p:nvPr/>
        </p:nvSpPr>
        <p:spPr>
          <a:xfrm>
            <a:off x="1069719" y="5214940"/>
            <a:ext cx="5486400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Полная мощность = активная мощность системы;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3" name="Текст пункт 1">
            <a:extLst>
              <a:ext uri="{FF2B5EF4-FFF2-40B4-BE49-F238E27FC236}">
                <a16:creationId xmlns:a16="http://schemas.microsoft.com/office/drawing/2014/main" id="{04CE07AE-4833-463A-BAFA-357F58DDB9FD}"/>
              </a:ext>
            </a:extLst>
          </p:cNvPr>
          <p:cNvSpPr txBox="1"/>
          <p:nvPr/>
        </p:nvSpPr>
        <p:spPr>
          <a:xfrm>
            <a:off x="1054100" y="5704204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Возможность одновременного питания нагрузки постоянного тока;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5" name="Текст пункт 1">
            <a:extLst>
              <a:ext uri="{FF2B5EF4-FFF2-40B4-BE49-F238E27FC236}">
                <a16:creationId xmlns:a16="http://schemas.microsoft.com/office/drawing/2014/main" id="{D8D756A3-9C04-4F23-8D33-A6E351F23311}"/>
              </a:ext>
            </a:extLst>
          </p:cNvPr>
          <p:cNvSpPr txBox="1"/>
          <p:nvPr/>
        </p:nvSpPr>
        <p:spPr>
          <a:xfrm>
            <a:off x="1054100" y="6441141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Возможность компоновки отдельно зарядно-выпрямительных или инверторных систем.</a:t>
            </a: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37" name="Треугольник 1">
            <a:extLst>
              <a:ext uri="{FF2B5EF4-FFF2-40B4-BE49-F238E27FC236}">
                <a16:creationId xmlns:a16="http://schemas.microsoft.com/office/drawing/2014/main" id="{20D540FE-8E53-4991-8DE5-E4C97C6870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2584132"/>
            <a:ext cx="112237" cy="224472"/>
          </a:xfrm>
          <a:prstGeom prst="rect">
            <a:avLst/>
          </a:prstGeom>
        </p:spPr>
      </p:pic>
      <p:pic>
        <p:nvPicPr>
          <p:cNvPr id="38" name="Треугольник 1">
            <a:extLst>
              <a:ext uri="{FF2B5EF4-FFF2-40B4-BE49-F238E27FC236}">
                <a16:creationId xmlns:a16="http://schemas.microsoft.com/office/drawing/2014/main" id="{EAC9C70C-83CF-4E21-9006-B0F11E44D9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2988468"/>
            <a:ext cx="112237" cy="224472"/>
          </a:xfrm>
          <a:prstGeom prst="rect">
            <a:avLst/>
          </a:prstGeom>
        </p:spPr>
      </p:pic>
      <p:pic>
        <p:nvPicPr>
          <p:cNvPr id="39" name="Треугольник 1">
            <a:extLst>
              <a:ext uri="{FF2B5EF4-FFF2-40B4-BE49-F238E27FC236}">
                <a16:creationId xmlns:a16="http://schemas.microsoft.com/office/drawing/2014/main" id="{5032942D-2E1C-484D-91BD-93CB00209B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3418204"/>
            <a:ext cx="112237" cy="224472"/>
          </a:xfrm>
          <a:prstGeom prst="rect">
            <a:avLst/>
          </a:prstGeom>
        </p:spPr>
      </p:pic>
      <p:pic>
        <p:nvPicPr>
          <p:cNvPr id="40" name="Треугольник 1">
            <a:extLst>
              <a:ext uri="{FF2B5EF4-FFF2-40B4-BE49-F238E27FC236}">
                <a16:creationId xmlns:a16="http://schemas.microsoft.com/office/drawing/2014/main" id="{CA06A30C-DEFD-423B-BD92-4D34D01296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3875404"/>
            <a:ext cx="112237" cy="224472"/>
          </a:xfrm>
          <a:prstGeom prst="rect">
            <a:avLst/>
          </a:prstGeom>
        </p:spPr>
      </p:pic>
      <p:pic>
        <p:nvPicPr>
          <p:cNvPr id="41" name="Треугольник 1">
            <a:extLst>
              <a:ext uri="{FF2B5EF4-FFF2-40B4-BE49-F238E27FC236}">
                <a16:creationId xmlns:a16="http://schemas.microsoft.com/office/drawing/2014/main" id="{0B6F20CB-9FB0-48CC-96AF-8FA3EE453F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4586267"/>
            <a:ext cx="112237" cy="224472"/>
          </a:xfrm>
          <a:prstGeom prst="rect">
            <a:avLst/>
          </a:prstGeom>
        </p:spPr>
      </p:pic>
      <p:pic>
        <p:nvPicPr>
          <p:cNvPr id="42" name="Треугольник 1">
            <a:extLst>
              <a:ext uri="{FF2B5EF4-FFF2-40B4-BE49-F238E27FC236}">
                <a16:creationId xmlns:a16="http://schemas.microsoft.com/office/drawing/2014/main" id="{7C613645-FB98-4682-A246-2A5FC1BE83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5295268"/>
            <a:ext cx="112237" cy="224472"/>
          </a:xfrm>
          <a:prstGeom prst="rect">
            <a:avLst/>
          </a:prstGeom>
        </p:spPr>
      </p:pic>
      <p:pic>
        <p:nvPicPr>
          <p:cNvPr id="43" name="Треугольник 1">
            <a:extLst>
              <a:ext uri="{FF2B5EF4-FFF2-40B4-BE49-F238E27FC236}">
                <a16:creationId xmlns:a16="http://schemas.microsoft.com/office/drawing/2014/main" id="{A40F051B-2651-47E6-A00F-870242CCE3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5780404"/>
            <a:ext cx="112237" cy="224472"/>
          </a:xfrm>
          <a:prstGeom prst="rect">
            <a:avLst/>
          </a:prstGeom>
        </p:spPr>
      </p:pic>
      <p:pic>
        <p:nvPicPr>
          <p:cNvPr id="44" name="Треугольник 1">
            <a:extLst>
              <a:ext uri="{FF2B5EF4-FFF2-40B4-BE49-F238E27FC236}">
                <a16:creationId xmlns:a16="http://schemas.microsoft.com/office/drawing/2014/main" id="{28D666CF-D982-4890-B6D9-9A9BD1A0BB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6521469"/>
            <a:ext cx="112237" cy="224472"/>
          </a:xfrm>
          <a:prstGeom prst="rect">
            <a:avLst/>
          </a:prstGeom>
        </p:spPr>
      </p:pic>
      <p:pic>
        <p:nvPicPr>
          <p:cNvPr id="45" name="Picture 2">
            <a:extLst>
              <a:ext uri="{FF2B5EF4-FFF2-40B4-BE49-F238E27FC236}">
                <a16:creationId xmlns:a16="http://schemas.microsoft.com/office/drawing/2014/main" id="{FF700F94-CE86-4C86-B229-2976538C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962" y="2270722"/>
            <a:ext cx="5668797" cy="544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3BD735A-F6EB-4429-9349-E132D50FC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9229" y="2662873"/>
            <a:ext cx="3269195" cy="4957128"/>
          </a:xfrm>
          <a:prstGeom prst="rect">
            <a:avLst/>
          </a:prstGeom>
        </p:spPr>
      </p:pic>
      <p:sp>
        <p:nvSpPr>
          <p:cNvPr id="47" name="Текст пункт 1">
            <a:extLst>
              <a:ext uri="{FF2B5EF4-FFF2-40B4-BE49-F238E27FC236}">
                <a16:creationId xmlns:a16="http://schemas.microsoft.com/office/drawing/2014/main" id="{8124D70D-252D-4F53-B061-AFBA497295D1}"/>
              </a:ext>
            </a:extLst>
          </p:cNvPr>
          <p:cNvSpPr txBox="1"/>
          <p:nvPr/>
        </p:nvSpPr>
        <p:spPr>
          <a:xfrm>
            <a:off x="12712700" y="7218917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АБП СГЭП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86E4072-36ED-4D2E-82FE-FE8EB6BC1071}"/>
              </a:ext>
            </a:extLst>
          </p:cNvPr>
          <p:cNvSpPr txBox="1"/>
          <p:nvPr/>
        </p:nvSpPr>
        <p:spPr>
          <a:xfrm>
            <a:off x="778198" y="7331518"/>
            <a:ext cx="9090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Решение для замены и модернизации агрегатов зарубежных вендоров:</a:t>
            </a:r>
            <a:endParaRPr lang="ru-RU" sz="1800" b="1" dirty="0">
              <a:solidFill>
                <a:schemeClr val="tx2"/>
              </a:solidFill>
            </a:endParaRPr>
          </a:p>
        </p:txBody>
      </p:sp>
      <p:pic>
        <p:nvPicPr>
          <p:cNvPr id="49" name="Picture 4" descr="Benning logo">
            <a:extLst>
              <a:ext uri="{FF2B5EF4-FFF2-40B4-BE49-F238E27FC236}">
                <a16:creationId xmlns:a16="http://schemas.microsoft.com/office/drawing/2014/main" id="{18510468-09BB-4353-BCE9-8232CDBF4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9" b="22695"/>
          <a:stretch/>
        </p:blipFill>
        <p:spPr bwMode="auto">
          <a:xfrm>
            <a:off x="933452" y="7935792"/>
            <a:ext cx="1295382" cy="41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Eaton logo">
            <a:extLst>
              <a:ext uri="{FF2B5EF4-FFF2-40B4-BE49-F238E27FC236}">
                <a16:creationId xmlns:a16="http://schemas.microsoft.com/office/drawing/2014/main" id="{9763B91F-32AD-49F3-ACDD-624251DF9E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22" b="31714"/>
          <a:stretch/>
        </p:blipFill>
        <p:spPr bwMode="auto">
          <a:xfrm>
            <a:off x="2800809" y="7986471"/>
            <a:ext cx="884534" cy="31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4" descr="Picture background">
            <a:extLst>
              <a:ext uri="{FF2B5EF4-FFF2-40B4-BE49-F238E27FC236}">
                <a16:creationId xmlns:a16="http://schemas.microsoft.com/office/drawing/2014/main" id="{36862DB0-2DE2-40C8-807F-AB58B5A00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166" y="7986838"/>
            <a:ext cx="1147833" cy="33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4" descr="Picture background">
            <a:extLst>
              <a:ext uri="{FF2B5EF4-FFF2-40B4-BE49-F238E27FC236}">
                <a16:creationId xmlns:a16="http://schemas.microsoft.com/office/drawing/2014/main" id="{4B283EF1-D678-4C5D-B753-82B35918D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" t="8469" r="3362" b="12531"/>
          <a:stretch/>
        </p:blipFill>
        <p:spPr bwMode="auto">
          <a:xfrm>
            <a:off x="5925060" y="7924800"/>
            <a:ext cx="1029460" cy="40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Лого ФОРПОСТ">
            <a:extLst>
              <a:ext uri="{FF2B5EF4-FFF2-40B4-BE49-F238E27FC236}">
                <a16:creationId xmlns:a16="http://schemas.microsoft.com/office/drawing/2014/main" id="{11DE29BD-5F3B-43C2-B7D7-84648877B5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98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 hidden="1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2959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825500" y="381000"/>
            <a:ext cx="11163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Варианты изделий агрегатного типа</a:t>
            </a:r>
          </a:p>
        </p:txBody>
      </p:sp>
      <p:grpSp>
        <p:nvGrpSpPr>
          <p:cNvPr id="2" name="Группа 1" hidden="1">
            <a:extLst>
              <a:ext uri="{FF2B5EF4-FFF2-40B4-BE49-F238E27FC236}">
                <a16:creationId xmlns:a16="http://schemas.microsoft.com/office/drawing/2014/main" id="{E32AE79B-AEB3-4FDE-916E-F998201FE871}"/>
              </a:ext>
            </a:extLst>
          </p:cNvPr>
          <p:cNvGrpSpPr/>
          <p:nvPr/>
        </p:nvGrpSpPr>
        <p:grpSpPr>
          <a:xfrm>
            <a:off x="5858119" y="3885796"/>
            <a:ext cx="7658613" cy="3794786"/>
            <a:chOff x="1091687" y="2280946"/>
            <a:chExt cx="7658613" cy="3794786"/>
          </a:xfrm>
        </p:grpSpPr>
        <p:sp>
          <p:nvSpPr>
            <p:cNvPr id="18" name="Текст пункт 1" hidden="1">
              <a:extLst>
                <a:ext uri="{FF2B5EF4-FFF2-40B4-BE49-F238E27FC236}">
                  <a16:creationId xmlns:a16="http://schemas.microsoft.com/office/drawing/2014/main" id="{1E9EA644-630F-45EB-A33C-D977D0AE8BCC}"/>
                </a:ext>
              </a:extLst>
            </p:cNvPr>
            <p:cNvSpPr txBox="1"/>
            <p:nvPr/>
          </p:nvSpPr>
          <p:spPr>
            <a:xfrm>
              <a:off x="1091687" y="2280946"/>
              <a:ext cx="7658613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i="0" dirty="0">
                  <a:solidFill>
                    <a:schemeClr val="tx2"/>
                  </a:solidFill>
                  <a:effectLst/>
                  <a:latin typeface="+mj-lt"/>
                  <a:ea typeface="Segoe UI Symbol" panose="020B0502040204020203" pitchFamily="34" charset="0"/>
                  <a:cs typeface="Arial" panose="020B0604020202020204" pitchFamily="34" charset="0"/>
                </a:rPr>
                <a:t>Регулярное проведение разрядных контролей позволяет:</a:t>
              </a:r>
              <a:endParaRPr lang="ru-RU" sz="3000" b="1" dirty="0">
                <a:solidFill>
                  <a:schemeClr val="tx2"/>
                </a:solidFill>
                <a:latin typeface="+mj-lt"/>
                <a:ea typeface="Segoe UI Symbol" panose="020B0502040204020203" pitchFamily="34" charset="0"/>
                <a:cs typeface="Arial" panose="020B0604020202020204" pitchFamily="34" charset="0"/>
              </a:endParaRPr>
            </a:p>
            <a:p>
              <a:endParaRPr lang="ru-RU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6" name="Текст пункт 1">
              <a:extLst>
                <a:ext uri="{FF2B5EF4-FFF2-40B4-BE49-F238E27FC236}">
                  <a16:creationId xmlns:a16="http://schemas.microsoft.com/office/drawing/2014/main" id="{FBC94CC7-13DB-4508-9ECF-F2143714A69E}"/>
                </a:ext>
              </a:extLst>
            </p:cNvPr>
            <p:cNvSpPr txBox="1"/>
            <p:nvPr/>
          </p:nvSpPr>
          <p:spPr>
            <a:xfrm>
              <a:off x="1435100" y="3957935"/>
              <a:ext cx="5486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бъективно оценить остаточный ресурс батареи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27" name="Текст пункт 1">
              <a:extLst>
                <a:ext uri="{FF2B5EF4-FFF2-40B4-BE49-F238E27FC236}">
                  <a16:creationId xmlns:a16="http://schemas.microsoft.com/office/drawing/2014/main" id="{24671737-16DA-42F0-A9DD-928F78CA3708}"/>
                </a:ext>
              </a:extLst>
            </p:cNvPr>
            <p:cNvSpPr txBox="1"/>
            <p:nvPr/>
          </p:nvSpPr>
          <p:spPr>
            <a:xfrm>
              <a:off x="1435101" y="5244735"/>
              <a:ext cx="45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овремя выявить деградацию и продлить срок службы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pic>
          <p:nvPicPr>
            <p:cNvPr id="12" name="Треугольник 1">
              <a:extLst>
                <a:ext uri="{FF2B5EF4-FFF2-40B4-BE49-F238E27FC236}">
                  <a16:creationId xmlns:a16="http://schemas.microsoft.com/office/drawing/2014/main" id="{B90589CB-EFE7-4E1F-8D45-9B7319DFD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4038600"/>
              <a:ext cx="152400" cy="304800"/>
            </a:xfrm>
            <a:prstGeom prst="rect">
              <a:avLst/>
            </a:prstGeom>
          </p:spPr>
        </p:pic>
        <p:pic>
          <p:nvPicPr>
            <p:cNvPr id="13" name="Треугольник 1">
              <a:extLst>
                <a:ext uri="{FF2B5EF4-FFF2-40B4-BE49-F238E27FC236}">
                  <a16:creationId xmlns:a16="http://schemas.microsoft.com/office/drawing/2014/main" id="{A021671E-5D35-495B-B92B-A7640BD9D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5334000"/>
              <a:ext cx="152400" cy="304800"/>
            </a:xfrm>
            <a:prstGeom prst="rect">
              <a:avLst/>
            </a:prstGeom>
          </p:spPr>
        </p:pic>
      </p:grpSp>
      <p:sp>
        <p:nvSpPr>
          <p:cNvPr id="47" name="Текст пункт 1">
            <a:extLst>
              <a:ext uri="{FF2B5EF4-FFF2-40B4-BE49-F238E27FC236}">
                <a16:creationId xmlns:a16="http://schemas.microsoft.com/office/drawing/2014/main" id="{8124D70D-252D-4F53-B061-AFBA497295D1}"/>
              </a:ext>
            </a:extLst>
          </p:cNvPr>
          <p:cNvSpPr txBox="1"/>
          <p:nvPr/>
        </p:nvSpPr>
        <p:spPr>
          <a:xfrm>
            <a:off x="257932" y="1595243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Агрегат бесперебойного питания СГЭП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(от 10 до 500кВт):</a:t>
            </a:r>
            <a:endParaRPr lang="ru-RU" dirty="0">
              <a:solidFill>
                <a:schemeClr val="tx2"/>
              </a:solidFill>
            </a:endParaRPr>
          </a:p>
          <a:p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F8BABA-1594-4032-AB1F-E6EAA5767773}"/>
              </a:ext>
            </a:extLst>
          </p:cNvPr>
          <p:cNvSpPr txBox="1"/>
          <p:nvPr/>
        </p:nvSpPr>
        <p:spPr>
          <a:xfrm>
            <a:off x="4521200" y="1602949"/>
            <a:ext cx="8191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Зарядно-выпрямительная система </a:t>
            </a:r>
            <a:br>
              <a:rPr lang="ru-RU" sz="18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СГЭП (от 22 до 600А):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C089FFE-5438-4F9B-8953-66D1EB2AD061}"/>
              </a:ext>
            </a:extLst>
          </p:cNvPr>
          <p:cNvSpPr txBox="1"/>
          <p:nvPr/>
        </p:nvSpPr>
        <p:spPr>
          <a:xfrm>
            <a:off x="10731500" y="1639669"/>
            <a:ext cx="5943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Инверторная система СГЭП</a:t>
            </a:r>
            <a:br>
              <a:rPr lang="ru-RU" sz="18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(от 10 до 500кВт):</a:t>
            </a:r>
            <a:endParaRPr lang="ru-RU" sz="1800" dirty="0">
              <a:solidFill>
                <a:schemeClr val="tx2"/>
              </a:solidFill>
            </a:endParaRPr>
          </a:p>
        </p:txBody>
      </p:sp>
      <p:pic>
        <p:nvPicPr>
          <p:cNvPr id="17" name="Лого ФОРПОСТ">
            <a:extLst>
              <a:ext uri="{FF2B5EF4-FFF2-40B4-BE49-F238E27FC236}">
                <a16:creationId xmlns:a16="http://schemas.microsoft.com/office/drawing/2014/main" id="{869716E5-4289-4964-BE2B-6B5E87809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BB98B8-3EFD-47EE-86D2-B8BA865136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65" y="2481544"/>
            <a:ext cx="4235155" cy="61934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18FA10-E994-4795-81B4-501E723B58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245" y="2880355"/>
            <a:ext cx="5039855" cy="56534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C27147-EAF0-412D-AC80-B6EF3BA5D8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00" y="2728545"/>
            <a:ext cx="4817269" cy="565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60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2959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825500" y="381000"/>
            <a:ext cx="10249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Быстродействующий автоматический ввод резерва БАВР</a:t>
            </a:r>
          </a:p>
        </p:txBody>
      </p:sp>
      <p:grpSp>
        <p:nvGrpSpPr>
          <p:cNvPr id="2" name="Группа 1" hidden="1">
            <a:extLst>
              <a:ext uri="{FF2B5EF4-FFF2-40B4-BE49-F238E27FC236}">
                <a16:creationId xmlns:a16="http://schemas.microsoft.com/office/drawing/2014/main" id="{E32AE79B-AEB3-4FDE-916E-F998201FE871}"/>
              </a:ext>
            </a:extLst>
          </p:cNvPr>
          <p:cNvGrpSpPr/>
          <p:nvPr/>
        </p:nvGrpSpPr>
        <p:grpSpPr>
          <a:xfrm>
            <a:off x="5858119" y="3885796"/>
            <a:ext cx="7658613" cy="3794786"/>
            <a:chOff x="1091687" y="2280946"/>
            <a:chExt cx="7658613" cy="3794786"/>
          </a:xfrm>
        </p:grpSpPr>
        <p:sp>
          <p:nvSpPr>
            <p:cNvPr id="18" name="Текст пункт 1" hidden="1">
              <a:extLst>
                <a:ext uri="{FF2B5EF4-FFF2-40B4-BE49-F238E27FC236}">
                  <a16:creationId xmlns:a16="http://schemas.microsoft.com/office/drawing/2014/main" id="{1E9EA644-630F-45EB-A33C-D977D0AE8BCC}"/>
                </a:ext>
              </a:extLst>
            </p:cNvPr>
            <p:cNvSpPr txBox="1"/>
            <p:nvPr/>
          </p:nvSpPr>
          <p:spPr>
            <a:xfrm>
              <a:off x="1091687" y="2280946"/>
              <a:ext cx="7658613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i="0" dirty="0">
                  <a:solidFill>
                    <a:schemeClr val="tx2"/>
                  </a:solidFill>
                  <a:effectLst/>
                  <a:latin typeface="+mj-lt"/>
                  <a:ea typeface="Segoe UI Symbol" panose="020B0502040204020203" pitchFamily="34" charset="0"/>
                  <a:cs typeface="Arial" panose="020B0604020202020204" pitchFamily="34" charset="0"/>
                </a:rPr>
                <a:t>Регулярное проведение разрядных контролей позволяет:</a:t>
              </a:r>
              <a:endParaRPr lang="ru-RU" sz="3000" b="1" dirty="0">
                <a:solidFill>
                  <a:schemeClr val="tx2"/>
                </a:solidFill>
                <a:latin typeface="+mj-lt"/>
                <a:ea typeface="Segoe UI Symbol" panose="020B0502040204020203" pitchFamily="34" charset="0"/>
                <a:cs typeface="Arial" panose="020B0604020202020204" pitchFamily="34" charset="0"/>
              </a:endParaRPr>
            </a:p>
            <a:p>
              <a:endParaRPr lang="ru-RU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6" name="Текст пункт 1">
              <a:extLst>
                <a:ext uri="{FF2B5EF4-FFF2-40B4-BE49-F238E27FC236}">
                  <a16:creationId xmlns:a16="http://schemas.microsoft.com/office/drawing/2014/main" id="{FBC94CC7-13DB-4508-9ECF-F2143714A69E}"/>
                </a:ext>
              </a:extLst>
            </p:cNvPr>
            <p:cNvSpPr txBox="1"/>
            <p:nvPr/>
          </p:nvSpPr>
          <p:spPr>
            <a:xfrm>
              <a:off x="1435100" y="3957935"/>
              <a:ext cx="5486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бъективно оценить остаточный ресурс батареи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27" name="Текст пункт 1">
              <a:extLst>
                <a:ext uri="{FF2B5EF4-FFF2-40B4-BE49-F238E27FC236}">
                  <a16:creationId xmlns:a16="http://schemas.microsoft.com/office/drawing/2014/main" id="{24671737-16DA-42F0-A9DD-928F78CA3708}"/>
                </a:ext>
              </a:extLst>
            </p:cNvPr>
            <p:cNvSpPr txBox="1"/>
            <p:nvPr/>
          </p:nvSpPr>
          <p:spPr>
            <a:xfrm>
              <a:off x="1435101" y="5244735"/>
              <a:ext cx="45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овремя выявить деградацию и продлить срок службы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pic>
          <p:nvPicPr>
            <p:cNvPr id="12" name="Треугольник 1">
              <a:extLst>
                <a:ext uri="{FF2B5EF4-FFF2-40B4-BE49-F238E27FC236}">
                  <a16:creationId xmlns:a16="http://schemas.microsoft.com/office/drawing/2014/main" id="{B90589CB-EFE7-4E1F-8D45-9B7319DFD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4038600"/>
              <a:ext cx="152400" cy="304800"/>
            </a:xfrm>
            <a:prstGeom prst="rect">
              <a:avLst/>
            </a:prstGeom>
          </p:spPr>
        </p:pic>
        <p:pic>
          <p:nvPicPr>
            <p:cNvPr id="13" name="Треугольник 1">
              <a:extLst>
                <a:ext uri="{FF2B5EF4-FFF2-40B4-BE49-F238E27FC236}">
                  <a16:creationId xmlns:a16="http://schemas.microsoft.com/office/drawing/2014/main" id="{A021671E-5D35-495B-B92B-A7640BD9D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5334000"/>
              <a:ext cx="152400" cy="304800"/>
            </a:xfrm>
            <a:prstGeom prst="rect">
              <a:avLst/>
            </a:prstGeom>
          </p:spPr>
        </p:pic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48D766-B434-4EB2-AF85-218AE1360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700" y="2446478"/>
            <a:ext cx="7230870" cy="55847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FE6EAB2-11D4-42A5-B579-A917A9797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709" y="1499777"/>
            <a:ext cx="3535952" cy="475524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5EE93B5-BF8B-48FB-BFD5-18BDBB8E38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71869" y="2449934"/>
            <a:ext cx="4972814" cy="2821212"/>
          </a:xfrm>
          <a:prstGeom prst="rect">
            <a:avLst/>
          </a:prstGeom>
        </p:spPr>
      </p:pic>
      <p:pic>
        <p:nvPicPr>
          <p:cNvPr id="17" name="Лого ФОРПОСТ">
            <a:extLst>
              <a:ext uri="{FF2B5EF4-FFF2-40B4-BE49-F238E27FC236}">
                <a16:creationId xmlns:a16="http://schemas.microsoft.com/office/drawing/2014/main" id="{F5FA29BB-CCF2-4AE3-B082-B73CB39031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8CFFE8-8EB1-4FD5-8F15-A51B59D1B5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840" y="4969386"/>
            <a:ext cx="7716616" cy="480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86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2959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49300" y="381000"/>
            <a:ext cx="10249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Как получить подбор технического решения?</a:t>
            </a:r>
          </a:p>
        </p:txBody>
      </p:sp>
      <p:grpSp>
        <p:nvGrpSpPr>
          <p:cNvPr id="2" name="Группа 1" hidden="1">
            <a:extLst>
              <a:ext uri="{FF2B5EF4-FFF2-40B4-BE49-F238E27FC236}">
                <a16:creationId xmlns:a16="http://schemas.microsoft.com/office/drawing/2014/main" id="{E32AE79B-AEB3-4FDE-916E-F998201FE871}"/>
              </a:ext>
            </a:extLst>
          </p:cNvPr>
          <p:cNvGrpSpPr/>
          <p:nvPr/>
        </p:nvGrpSpPr>
        <p:grpSpPr>
          <a:xfrm>
            <a:off x="5858119" y="3885796"/>
            <a:ext cx="7658613" cy="3794786"/>
            <a:chOff x="1091687" y="2280946"/>
            <a:chExt cx="7658613" cy="3794786"/>
          </a:xfrm>
        </p:grpSpPr>
        <p:sp>
          <p:nvSpPr>
            <p:cNvPr id="18" name="Текст пункт 1" hidden="1">
              <a:extLst>
                <a:ext uri="{FF2B5EF4-FFF2-40B4-BE49-F238E27FC236}">
                  <a16:creationId xmlns:a16="http://schemas.microsoft.com/office/drawing/2014/main" id="{1E9EA644-630F-45EB-A33C-D977D0AE8BCC}"/>
                </a:ext>
              </a:extLst>
            </p:cNvPr>
            <p:cNvSpPr txBox="1"/>
            <p:nvPr/>
          </p:nvSpPr>
          <p:spPr>
            <a:xfrm>
              <a:off x="1091687" y="2280946"/>
              <a:ext cx="7658613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i="0" dirty="0">
                  <a:solidFill>
                    <a:schemeClr val="tx2"/>
                  </a:solidFill>
                  <a:effectLst/>
                  <a:latin typeface="+mj-lt"/>
                  <a:ea typeface="Segoe UI Symbol" panose="020B0502040204020203" pitchFamily="34" charset="0"/>
                  <a:cs typeface="Arial" panose="020B0604020202020204" pitchFamily="34" charset="0"/>
                </a:rPr>
                <a:t>Регулярное проведение разрядных контролей позволяет:</a:t>
              </a:r>
              <a:endParaRPr lang="ru-RU" sz="3000" b="1" dirty="0">
                <a:solidFill>
                  <a:schemeClr val="tx2"/>
                </a:solidFill>
                <a:latin typeface="+mj-lt"/>
                <a:ea typeface="Segoe UI Symbol" panose="020B0502040204020203" pitchFamily="34" charset="0"/>
                <a:cs typeface="Arial" panose="020B0604020202020204" pitchFamily="34" charset="0"/>
              </a:endParaRPr>
            </a:p>
            <a:p>
              <a:endParaRPr lang="ru-RU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6" name="Текст пункт 1">
              <a:extLst>
                <a:ext uri="{FF2B5EF4-FFF2-40B4-BE49-F238E27FC236}">
                  <a16:creationId xmlns:a16="http://schemas.microsoft.com/office/drawing/2014/main" id="{FBC94CC7-13DB-4508-9ECF-F2143714A69E}"/>
                </a:ext>
              </a:extLst>
            </p:cNvPr>
            <p:cNvSpPr txBox="1"/>
            <p:nvPr/>
          </p:nvSpPr>
          <p:spPr>
            <a:xfrm>
              <a:off x="1435100" y="3957935"/>
              <a:ext cx="5486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бъективно оценить остаточный ресурс батареи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27" name="Текст пункт 1">
              <a:extLst>
                <a:ext uri="{FF2B5EF4-FFF2-40B4-BE49-F238E27FC236}">
                  <a16:creationId xmlns:a16="http://schemas.microsoft.com/office/drawing/2014/main" id="{24671737-16DA-42F0-A9DD-928F78CA3708}"/>
                </a:ext>
              </a:extLst>
            </p:cNvPr>
            <p:cNvSpPr txBox="1"/>
            <p:nvPr/>
          </p:nvSpPr>
          <p:spPr>
            <a:xfrm>
              <a:off x="1435101" y="5244735"/>
              <a:ext cx="45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  <a:r>
                <a:rPr lang="ru-RU" sz="2400" b="0" i="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овремя выявить деградацию и продлить срок службы</a:t>
              </a:r>
              <a:endParaRPr lang="ru-RU" sz="2400" dirty="0">
                <a:solidFill>
                  <a:schemeClr val="tx2"/>
                </a:solidFill>
                <a:latin typeface="+mn-lt"/>
              </a:endParaRPr>
            </a:p>
          </p:txBody>
        </p:sp>
        <p:pic>
          <p:nvPicPr>
            <p:cNvPr id="12" name="Треугольник 1">
              <a:extLst>
                <a:ext uri="{FF2B5EF4-FFF2-40B4-BE49-F238E27FC236}">
                  <a16:creationId xmlns:a16="http://schemas.microsoft.com/office/drawing/2014/main" id="{B90589CB-EFE7-4E1F-8D45-9B7319DFD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4038600"/>
              <a:ext cx="152400" cy="304800"/>
            </a:xfrm>
            <a:prstGeom prst="rect">
              <a:avLst/>
            </a:prstGeom>
          </p:spPr>
        </p:pic>
        <p:pic>
          <p:nvPicPr>
            <p:cNvPr id="13" name="Треугольник 1">
              <a:extLst>
                <a:ext uri="{FF2B5EF4-FFF2-40B4-BE49-F238E27FC236}">
                  <a16:creationId xmlns:a16="http://schemas.microsoft.com/office/drawing/2014/main" id="{A021671E-5D35-495B-B92B-A7640BD9D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500" y="5334000"/>
              <a:ext cx="152400" cy="304800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6662659-10A9-42D2-92E6-909662ED9C2F}"/>
              </a:ext>
            </a:extLst>
          </p:cNvPr>
          <p:cNvSpPr txBox="1"/>
          <p:nvPr/>
        </p:nvSpPr>
        <p:spPr>
          <a:xfrm>
            <a:off x="805668" y="2088178"/>
            <a:ext cx="81732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  <a:latin typeface="+mj-lt"/>
              </a:rPr>
              <a:t>Сайт Форпост </a:t>
            </a:r>
            <a:r>
              <a:rPr lang="en-US" sz="2200" dirty="0">
                <a:solidFill>
                  <a:schemeClr val="tx2"/>
                </a:solidFill>
                <a:latin typeface="+mj-lt"/>
              </a:rPr>
              <a:t>forpost-co.ru</a:t>
            </a:r>
            <a:r>
              <a:rPr lang="ru-RU" sz="2200" dirty="0">
                <a:solidFill>
                  <a:schemeClr val="tx2"/>
                </a:solidFill>
                <a:latin typeface="+mj-lt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3E9D7E-9BCC-40D6-839D-6F7DC73DF4C8}"/>
              </a:ext>
            </a:extLst>
          </p:cNvPr>
          <p:cNvSpPr txBox="1"/>
          <p:nvPr/>
        </p:nvSpPr>
        <p:spPr>
          <a:xfrm>
            <a:off x="5245100" y="2098665"/>
            <a:ext cx="81732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  <a:latin typeface="+mj-lt"/>
              </a:rPr>
              <a:t>Каталог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E3B1E4-2355-45CD-8F06-58DCC9C60426}"/>
              </a:ext>
            </a:extLst>
          </p:cNvPr>
          <p:cNvSpPr txBox="1"/>
          <p:nvPr/>
        </p:nvSpPr>
        <p:spPr>
          <a:xfrm>
            <a:off x="6845300" y="2083713"/>
            <a:ext cx="81732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  <a:latin typeface="+mj-lt"/>
              </a:rPr>
              <a:t>Промышленные ИБП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54869C-0B06-44EE-844B-43ECCF703F2A}"/>
              </a:ext>
            </a:extLst>
          </p:cNvPr>
          <p:cNvSpPr txBox="1"/>
          <p:nvPr/>
        </p:nvSpPr>
        <p:spPr>
          <a:xfrm>
            <a:off x="10198100" y="2083713"/>
            <a:ext cx="81732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  <a:latin typeface="+mj-lt"/>
              </a:rPr>
              <a:t>Агрегаты бесперебойного питания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196544B-0CDF-4BAB-B522-7A7129D97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300" y="2763464"/>
            <a:ext cx="12115800" cy="576401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297C398-5C8C-49B6-A9D8-15374F68B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1700" y="2192188"/>
            <a:ext cx="304800" cy="30480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6637CAD-EFE9-4D12-B6F3-1F99CBD867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9700" y="2196453"/>
            <a:ext cx="304800" cy="3048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56B7D63-7381-47C4-B69E-EFBCCFA814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93300" y="2155261"/>
            <a:ext cx="304800" cy="304800"/>
          </a:xfrm>
          <a:prstGeom prst="rect">
            <a:avLst/>
          </a:prstGeom>
        </p:spPr>
      </p:pic>
      <p:pic>
        <p:nvPicPr>
          <p:cNvPr id="21" name="Лого ФОРПОСТ">
            <a:extLst>
              <a:ext uri="{FF2B5EF4-FFF2-40B4-BE49-F238E27FC236}">
                <a16:creationId xmlns:a16="http://schemas.microsoft.com/office/drawing/2014/main" id="{B0F93B54-9BAF-445D-91A8-3A324459D9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94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Фоновая картинка" hidden="1">
            <a:extLst>
              <a:ext uri="{FF2B5EF4-FFF2-40B4-BE49-F238E27FC236}">
                <a16:creationId xmlns:a16="http://schemas.microsoft.com/office/drawing/2014/main" id="{5784D8F1-9341-4E86-9A56-9CBCA4CDD3F1}"/>
              </a:ext>
            </a:extLst>
          </p:cNvPr>
          <p:cNvSpPr/>
          <p:nvPr/>
        </p:nvSpPr>
        <p:spPr>
          <a:xfrm>
            <a:off x="-18478" y="-13200"/>
            <a:ext cx="6819766" cy="9182275"/>
          </a:xfrm>
          <a:custGeom>
            <a:avLst/>
            <a:gdLst>
              <a:gd name="connsiteX0" fmla="*/ 0 w 9296266"/>
              <a:gd name="connsiteY0" fmla="*/ 0 h 9175925"/>
              <a:gd name="connsiteX1" fmla="*/ 4708304 w 9296266"/>
              <a:gd name="connsiteY1" fmla="*/ 0 h 9175925"/>
              <a:gd name="connsiteX2" fmla="*/ 9296266 w 9296266"/>
              <a:gd name="connsiteY2" fmla="*/ 4587963 h 9175925"/>
              <a:gd name="connsiteX3" fmla="*/ 4708304 w 9296266"/>
              <a:gd name="connsiteY3" fmla="*/ 9175925 h 9175925"/>
              <a:gd name="connsiteX4" fmla="*/ 0 w 9296266"/>
              <a:gd name="connsiteY4" fmla="*/ 9175925 h 9175925"/>
              <a:gd name="connsiteX5" fmla="*/ 0 w 9296266"/>
              <a:gd name="connsiteY5" fmla="*/ 0 h 9175925"/>
              <a:gd name="connsiteX0" fmla="*/ 2984500 w 9296266"/>
              <a:gd name="connsiteY0" fmla="*/ 571500 h 9175925"/>
              <a:gd name="connsiteX1" fmla="*/ 4708304 w 9296266"/>
              <a:gd name="connsiteY1" fmla="*/ 0 h 9175925"/>
              <a:gd name="connsiteX2" fmla="*/ 9296266 w 9296266"/>
              <a:gd name="connsiteY2" fmla="*/ 4587963 h 9175925"/>
              <a:gd name="connsiteX3" fmla="*/ 4708304 w 9296266"/>
              <a:gd name="connsiteY3" fmla="*/ 9175925 h 9175925"/>
              <a:gd name="connsiteX4" fmla="*/ 0 w 9296266"/>
              <a:gd name="connsiteY4" fmla="*/ 9175925 h 9175925"/>
              <a:gd name="connsiteX5" fmla="*/ 2984500 w 9296266"/>
              <a:gd name="connsiteY5" fmla="*/ 571500 h 9175925"/>
              <a:gd name="connsiteX0" fmla="*/ 2501900 w 9296266"/>
              <a:gd name="connsiteY0" fmla="*/ 38100 h 9175925"/>
              <a:gd name="connsiteX1" fmla="*/ 4708304 w 9296266"/>
              <a:gd name="connsiteY1" fmla="*/ 0 h 9175925"/>
              <a:gd name="connsiteX2" fmla="*/ 9296266 w 9296266"/>
              <a:gd name="connsiteY2" fmla="*/ 4587963 h 9175925"/>
              <a:gd name="connsiteX3" fmla="*/ 4708304 w 9296266"/>
              <a:gd name="connsiteY3" fmla="*/ 9175925 h 9175925"/>
              <a:gd name="connsiteX4" fmla="*/ 0 w 9296266"/>
              <a:gd name="connsiteY4" fmla="*/ 9175925 h 9175925"/>
              <a:gd name="connsiteX5" fmla="*/ 2501900 w 9296266"/>
              <a:gd name="connsiteY5" fmla="*/ 38100 h 9175925"/>
              <a:gd name="connsiteX0" fmla="*/ 0 w 6794366"/>
              <a:gd name="connsiteY0" fmla="*/ 38100 h 9188625"/>
              <a:gd name="connsiteX1" fmla="*/ 2206404 w 6794366"/>
              <a:gd name="connsiteY1" fmla="*/ 0 h 9188625"/>
              <a:gd name="connsiteX2" fmla="*/ 6794366 w 6794366"/>
              <a:gd name="connsiteY2" fmla="*/ 4587963 h 9188625"/>
              <a:gd name="connsiteX3" fmla="*/ 2206404 w 6794366"/>
              <a:gd name="connsiteY3" fmla="*/ 9175925 h 9188625"/>
              <a:gd name="connsiteX4" fmla="*/ 584200 w 6794366"/>
              <a:gd name="connsiteY4" fmla="*/ 9188625 h 9188625"/>
              <a:gd name="connsiteX5" fmla="*/ 0 w 6794366"/>
              <a:gd name="connsiteY5" fmla="*/ 38100 h 9188625"/>
              <a:gd name="connsiteX0" fmla="*/ 25400 w 6819766"/>
              <a:gd name="connsiteY0" fmla="*/ 38100 h 9201325"/>
              <a:gd name="connsiteX1" fmla="*/ 2231804 w 6819766"/>
              <a:gd name="connsiteY1" fmla="*/ 0 h 9201325"/>
              <a:gd name="connsiteX2" fmla="*/ 6819766 w 6819766"/>
              <a:gd name="connsiteY2" fmla="*/ 4587963 h 9201325"/>
              <a:gd name="connsiteX3" fmla="*/ 2231804 w 6819766"/>
              <a:gd name="connsiteY3" fmla="*/ 9175925 h 9201325"/>
              <a:gd name="connsiteX4" fmla="*/ 0 w 6819766"/>
              <a:gd name="connsiteY4" fmla="*/ 9201325 h 9201325"/>
              <a:gd name="connsiteX5" fmla="*/ 25400 w 6819766"/>
              <a:gd name="connsiteY5" fmla="*/ 38100 h 9201325"/>
              <a:gd name="connsiteX0" fmla="*/ 25400 w 6819766"/>
              <a:gd name="connsiteY0" fmla="*/ 19050 h 9182275"/>
              <a:gd name="connsiteX1" fmla="*/ 2241329 w 6819766"/>
              <a:gd name="connsiteY1" fmla="*/ 0 h 9182275"/>
              <a:gd name="connsiteX2" fmla="*/ 6819766 w 6819766"/>
              <a:gd name="connsiteY2" fmla="*/ 4568913 h 9182275"/>
              <a:gd name="connsiteX3" fmla="*/ 2231804 w 6819766"/>
              <a:gd name="connsiteY3" fmla="*/ 9156875 h 9182275"/>
              <a:gd name="connsiteX4" fmla="*/ 0 w 6819766"/>
              <a:gd name="connsiteY4" fmla="*/ 9182275 h 9182275"/>
              <a:gd name="connsiteX5" fmla="*/ 25400 w 6819766"/>
              <a:gd name="connsiteY5" fmla="*/ 19050 h 918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19766" h="9182275">
                <a:moveTo>
                  <a:pt x="25400" y="19050"/>
                </a:moveTo>
                <a:lnTo>
                  <a:pt x="2241329" y="0"/>
                </a:lnTo>
                <a:lnTo>
                  <a:pt x="6819766" y="4568913"/>
                </a:lnTo>
                <a:lnTo>
                  <a:pt x="2231804" y="9156875"/>
                </a:lnTo>
                <a:lnTo>
                  <a:pt x="0" y="9182275"/>
                </a:lnTo>
                <a:cubicBezTo>
                  <a:pt x="8467" y="6127867"/>
                  <a:pt x="16933" y="3073458"/>
                  <a:pt x="25400" y="19050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Фон с треугольниками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1"/>
            <a:ext cx="16125823" cy="9143999"/>
          </a:xfrm>
          <a:prstGeom prst="rect">
            <a:avLst/>
          </a:prstGeom>
        </p:spPr>
      </p:pic>
      <p:pic>
        <p:nvPicPr>
          <p:cNvPr id="7" name="Ромб" hidden="1">
            <a:extLst>
              <a:ext uri="{FF2B5EF4-FFF2-40B4-BE49-F238E27FC236}">
                <a16:creationId xmlns:a16="http://schemas.microsoft.com/office/drawing/2014/main" id="{221C0E0B-EAC6-486F-B82A-DEAD248F34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6036" y="1504950"/>
            <a:ext cx="6191250" cy="6191250"/>
          </a:xfrm>
          <a:prstGeom prst="rect">
            <a:avLst/>
          </a:prstGeom>
        </p:spPr>
      </p:pic>
      <p:sp>
        <p:nvSpPr>
          <p:cNvPr id="12" name="Текст в ромбе" hidden="1">
            <a:extLst>
              <a:ext uri="{FF2B5EF4-FFF2-40B4-BE49-F238E27FC236}">
                <a16:creationId xmlns:a16="http://schemas.microsoft.com/office/drawing/2014/main" id="{9588A2CC-5154-4058-B7F5-0BE9F8F7C246}"/>
              </a:ext>
            </a:extLst>
          </p:cNvPr>
          <p:cNvSpPr txBox="1"/>
          <p:nvPr/>
        </p:nvSpPr>
        <p:spPr>
          <a:xfrm>
            <a:off x="2457791" y="3936831"/>
            <a:ext cx="438774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500" dirty="0">
                <a:solidFill>
                  <a:schemeClr val="bg1"/>
                </a:solidFill>
                <a:latin typeface="Onest SemiBold" pitchFamily="2" charset="0"/>
              </a:rPr>
              <a:t>Инверторная </a:t>
            </a:r>
          </a:p>
          <a:p>
            <a:pPr algn="ctr"/>
            <a:r>
              <a:rPr lang="ru-RU" sz="3500" dirty="0">
                <a:solidFill>
                  <a:schemeClr val="bg1"/>
                </a:solidFill>
                <a:latin typeface="Onest SemiBold" pitchFamily="2" charset="0"/>
              </a:rPr>
              <a:t>система 220/220В 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7A4073FC-90B8-4DE6-97AF-EF2E09A6C304}"/>
              </a:ext>
            </a:extLst>
          </p:cNvPr>
          <p:cNvSpPr txBox="1"/>
          <p:nvPr/>
        </p:nvSpPr>
        <p:spPr>
          <a:xfrm>
            <a:off x="1656205" y="5201960"/>
            <a:ext cx="466506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Кастомизация изделий</a:t>
            </a: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14" name="Пункт 3">
            <a:extLst>
              <a:ext uri="{FF2B5EF4-FFF2-40B4-BE49-F238E27FC236}">
                <a16:creationId xmlns:a16="http://schemas.microsoft.com/office/drawing/2014/main" id="{0922C718-FB2C-4AA8-B2DE-570C6AF27ACF}"/>
              </a:ext>
            </a:extLst>
          </p:cNvPr>
          <p:cNvSpPr txBox="1"/>
          <p:nvPr/>
        </p:nvSpPr>
        <p:spPr>
          <a:xfrm>
            <a:off x="792308" y="4870935"/>
            <a:ext cx="785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84BAFB3F-108E-4FC8-826E-B296AEA5C21B}"/>
              </a:ext>
            </a:extLst>
          </p:cNvPr>
          <p:cNvSpPr txBox="1"/>
          <p:nvPr/>
        </p:nvSpPr>
        <p:spPr>
          <a:xfrm>
            <a:off x="1643096" y="4058960"/>
            <a:ext cx="536396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Российское производство </a:t>
            </a: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11" name="Пункт 2">
            <a:extLst>
              <a:ext uri="{FF2B5EF4-FFF2-40B4-BE49-F238E27FC236}">
                <a16:creationId xmlns:a16="http://schemas.microsoft.com/office/drawing/2014/main" id="{1B5EC856-9FCA-4758-AFF1-D7441AD30EAE}"/>
              </a:ext>
            </a:extLst>
          </p:cNvPr>
          <p:cNvSpPr txBox="1"/>
          <p:nvPr/>
        </p:nvSpPr>
        <p:spPr>
          <a:xfrm>
            <a:off x="783348" y="3746388"/>
            <a:ext cx="739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+mn-lt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901AC26C-F4D5-48F6-A034-8BC8ECA4F7AF}"/>
              </a:ext>
            </a:extLst>
          </p:cNvPr>
          <p:cNvSpPr txBox="1"/>
          <p:nvPr/>
        </p:nvSpPr>
        <p:spPr>
          <a:xfrm>
            <a:off x="1643096" y="3024975"/>
            <a:ext cx="435888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Цены производителя</a:t>
            </a: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10" name="Пункт 1">
            <a:extLst>
              <a:ext uri="{FF2B5EF4-FFF2-40B4-BE49-F238E27FC236}">
                <a16:creationId xmlns:a16="http://schemas.microsoft.com/office/drawing/2014/main" id="{DEDCE73E-B8AB-497E-AA80-E6D003E2C2DF}"/>
              </a:ext>
            </a:extLst>
          </p:cNvPr>
          <p:cNvSpPr txBox="1"/>
          <p:nvPr/>
        </p:nvSpPr>
        <p:spPr>
          <a:xfrm>
            <a:off x="805067" y="2653003"/>
            <a:ext cx="1563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+mn-lt"/>
                <a:ea typeface="Segoe UI Black" panose="020B0A02040204020203" pitchFamily="34" charset="0"/>
                <a:cs typeface="Segoe UI Semibold" panose="020B0702040204020203" pitchFamily="34" charset="0"/>
              </a:rPr>
              <a:t>1</a:t>
            </a:r>
          </a:p>
        </p:txBody>
      </p:sp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806450" y="381000"/>
            <a:ext cx="6191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E1000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Преимущества работы с компанией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38A6B585-04F6-4204-A765-9B0EC1BE9D35}"/>
              </a:ext>
            </a:extLst>
          </p:cNvPr>
          <p:cNvSpPr txBox="1"/>
          <p:nvPr/>
        </p:nvSpPr>
        <p:spPr>
          <a:xfrm>
            <a:off x="1673065" y="6081117"/>
            <a:ext cx="507422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Выполнение нестандартных заказов</a:t>
            </a: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F4157946-AB1C-4E11-986D-54873EAB3DF2}"/>
              </a:ext>
            </a:extLst>
          </p:cNvPr>
          <p:cNvSpPr txBox="1"/>
          <p:nvPr/>
        </p:nvSpPr>
        <p:spPr>
          <a:xfrm>
            <a:off x="8424204" y="2992160"/>
            <a:ext cx="485100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Есть своя техподдержка</a:t>
            </a: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7424A2B8-8637-4DDE-8347-8D0BA41D1EA6}"/>
              </a:ext>
            </a:extLst>
          </p:cNvPr>
          <p:cNvSpPr txBox="1"/>
          <p:nvPr/>
        </p:nvSpPr>
        <p:spPr>
          <a:xfrm>
            <a:off x="8422200" y="6081117"/>
            <a:ext cx="703169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подбора аналогов зарубежных производителей</a:t>
            </a: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5480FC5B-AF41-4861-95B9-28169E5FA951}"/>
              </a:ext>
            </a:extLst>
          </p:cNvPr>
          <p:cNvSpPr txBox="1"/>
          <p:nvPr/>
        </p:nvSpPr>
        <p:spPr>
          <a:xfrm>
            <a:off x="8422200" y="4058960"/>
            <a:ext cx="4618572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Расширенная гарантия</a:t>
            </a:r>
            <a:endParaRPr lang="ru-RU" sz="3200" dirty="0">
              <a:solidFill>
                <a:schemeClr val="tx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49B20C5A-EDD0-4BCC-ADF6-CE1B4187F6D1}"/>
              </a:ext>
            </a:extLst>
          </p:cNvPr>
          <p:cNvSpPr txBox="1"/>
          <p:nvPr/>
        </p:nvSpPr>
        <p:spPr>
          <a:xfrm>
            <a:off x="8433275" y="5181600"/>
            <a:ext cx="703169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Оказываем услуги по всей России</a:t>
            </a:r>
          </a:p>
          <a:p>
            <a:endParaRPr lang="ru-RU" sz="3000" dirty="0">
              <a:solidFill>
                <a:srgbClr val="0E245C"/>
              </a:solidFill>
              <a:latin typeface="Onest SemiBold" pitchFamily="2" charset="0"/>
            </a:endParaRPr>
          </a:p>
        </p:txBody>
      </p:sp>
      <p:sp>
        <p:nvSpPr>
          <p:cNvPr id="24" name="Текст 1">
            <a:extLst>
              <a:ext uri="{FF2B5EF4-FFF2-40B4-BE49-F238E27FC236}">
                <a16:creationId xmlns:a16="http://schemas.microsoft.com/office/drawing/2014/main" id="{DB357290-524F-4EB5-B436-B8681C927DED}"/>
              </a:ext>
            </a:extLst>
          </p:cNvPr>
          <p:cNvSpPr txBox="1"/>
          <p:nvPr/>
        </p:nvSpPr>
        <p:spPr>
          <a:xfrm>
            <a:off x="749300" y="6019800"/>
            <a:ext cx="71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28" name="Текст 1">
            <a:extLst>
              <a:ext uri="{FF2B5EF4-FFF2-40B4-BE49-F238E27FC236}">
                <a16:creationId xmlns:a16="http://schemas.microsoft.com/office/drawing/2014/main" id="{090B3F8E-9B11-449E-AD49-DBF852BB5F08}"/>
              </a:ext>
            </a:extLst>
          </p:cNvPr>
          <p:cNvSpPr txBox="1"/>
          <p:nvPr/>
        </p:nvSpPr>
        <p:spPr>
          <a:xfrm>
            <a:off x="7607300" y="2667000"/>
            <a:ext cx="71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+mn-lt"/>
                <a:cs typeface="Segoe UI Semibold" panose="020B0702040204020203" pitchFamily="34" charset="0"/>
              </a:rPr>
              <a:t>5</a:t>
            </a:r>
          </a:p>
        </p:txBody>
      </p:sp>
      <p:sp>
        <p:nvSpPr>
          <p:cNvPr id="29" name="Текст 1">
            <a:extLst>
              <a:ext uri="{FF2B5EF4-FFF2-40B4-BE49-F238E27FC236}">
                <a16:creationId xmlns:a16="http://schemas.microsoft.com/office/drawing/2014/main" id="{28A89386-3194-49BC-A5FE-1FC981B13224}"/>
              </a:ext>
            </a:extLst>
          </p:cNvPr>
          <p:cNvSpPr txBox="1"/>
          <p:nvPr/>
        </p:nvSpPr>
        <p:spPr>
          <a:xfrm>
            <a:off x="7607300" y="3828871"/>
            <a:ext cx="71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30" name="Текст 1">
            <a:extLst>
              <a:ext uri="{FF2B5EF4-FFF2-40B4-BE49-F238E27FC236}">
                <a16:creationId xmlns:a16="http://schemas.microsoft.com/office/drawing/2014/main" id="{123BD26F-0735-41C6-8E2A-B45C2E7CF928}"/>
              </a:ext>
            </a:extLst>
          </p:cNvPr>
          <p:cNvSpPr txBox="1"/>
          <p:nvPr/>
        </p:nvSpPr>
        <p:spPr>
          <a:xfrm>
            <a:off x="7654040" y="4876800"/>
            <a:ext cx="71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31" name="Текст 1">
            <a:extLst>
              <a:ext uri="{FF2B5EF4-FFF2-40B4-BE49-F238E27FC236}">
                <a16:creationId xmlns:a16="http://schemas.microsoft.com/office/drawing/2014/main" id="{80701DFE-A0FF-43EB-8197-086CD9ED80A4}"/>
              </a:ext>
            </a:extLst>
          </p:cNvPr>
          <p:cNvSpPr txBox="1"/>
          <p:nvPr/>
        </p:nvSpPr>
        <p:spPr>
          <a:xfrm>
            <a:off x="7607300" y="5962471"/>
            <a:ext cx="71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E1000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</a:p>
        </p:txBody>
      </p:sp>
      <p:pic>
        <p:nvPicPr>
          <p:cNvPr id="25" name="Лого ФОРПОСТ">
            <a:extLst>
              <a:ext uri="{FF2B5EF4-FFF2-40B4-BE49-F238E27FC236}">
                <a16:creationId xmlns:a16="http://schemas.microsoft.com/office/drawing/2014/main" id="{F7566F31-4C0F-4F61-A45B-5F45ECD43A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204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Фоновые треугольники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05" y="0"/>
            <a:ext cx="16144105" cy="9153716"/>
          </a:xfrm>
          <a:prstGeom prst="rect">
            <a:avLst/>
          </a:prstGeom>
        </p:spPr>
      </p:pic>
      <p:pic>
        <p:nvPicPr>
          <p:cNvPr id="6" name="QR сайт ФОРПОСТ">
            <a:extLst>
              <a:ext uri="{FF2B5EF4-FFF2-40B4-BE49-F238E27FC236}">
                <a16:creationId xmlns:a16="http://schemas.microsoft.com/office/drawing/2014/main" id="{8DF778B6-80B0-434D-A8BC-153E2FAB9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03908" y="5791200"/>
            <a:ext cx="2299392" cy="2299392"/>
          </a:xfrm>
          <a:prstGeom prst="rect">
            <a:avLst/>
          </a:prstGeom>
        </p:spPr>
      </p:pic>
      <p:sp>
        <p:nvSpPr>
          <p:cNvPr id="21" name="forpost-co.ru">
            <a:extLst>
              <a:ext uri="{FF2B5EF4-FFF2-40B4-BE49-F238E27FC236}">
                <a16:creationId xmlns:a16="http://schemas.microsoft.com/office/drawing/2014/main" id="{B7A9760C-F821-4115-ADA7-89D828AC106B}"/>
              </a:ext>
            </a:extLst>
          </p:cNvPr>
          <p:cNvSpPr txBox="1"/>
          <p:nvPr/>
        </p:nvSpPr>
        <p:spPr>
          <a:xfrm>
            <a:off x="11279841" y="4429780"/>
            <a:ext cx="318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forpost-co.ru</a:t>
            </a:r>
            <a:endParaRPr lang="ru-RU" sz="28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info@forpost-co.ru">
            <a:extLst>
              <a:ext uri="{FF2B5EF4-FFF2-40B4-BE49-F238E27FC236}">
                <a16:creationId xmlns:a16="http://schemas.microsoft.com/office/drawing/2014/main" id="{7E8D8DD6-2335-491B-A067-846A0F628AAA}"/>
              </a:ext>
            </a:extLst>
          </p:cNvPr>
          <p:cNvSpPr txBox="1"/>
          <p:nvPr/>
        </p:nvSpPr>
        <p:spPr>
          <a:xfrm>
            <a:off x="11279841" y="3855821"/>
            <a:ext cx="4023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info@forpost-co.ru</a:t>
            </a:r>
            <a:endParaRPr lang="ru-RU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8 800 770 75 12">
            <a:extLst>
              <a:ext uri="{FF2B5EF4-FFF2-40B4-BE49-F238E27FC236}">
                <a16:creationId xmlns:a16="http://schemas.microsoft.com/office/drawing/2014/main" id="{B29C6CF6-79B8-40F6-85C5-6ABAAE573996}"/>
              </a:ext>
            </a:extLst>
          </p:cNvPr>
          <p:cNvSpPr txBox="1"/>
          <p:nvPr/>
        </p:nvSpPr>
        <p:spPr>
          <a:xfrm>
            <a:off x="11303885" y="3312241"/>
            <a:ext cx="3581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0" i="0" dirty="0">
                <a:solidFill>
                  <a:schemeClr val="bg2"/>
                </a:solidFill>
                <a:effectLst/>
                <a:latin typeface="+mj-lt"/>
              </a:rPr>
              <a:t>8 800 550 56 79</a:t>
            </a:r>
            <a:endParaRPr lang="ru-RU" sz="2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5" name="Мы производим,">
            <a:extLst>
              <a:ext uri="{FF2B5EF4-FFF2-40B4-BE49-F238E27FC236}">
                <a16:creationId xmlns:a16="http://schemas.microsoft.com/office/drawing/2014/main" id="{28971AAA-21FE-4978-B400-3AAD98737992}"/>
              </a:ext>
            </a:extLst>
          </p:cNvPr>
          <p:cNvSpPr txBox="1"/>
          <p:nvPr/>
        </p:nvSpPr>
        <p:spPr>
          <a:xfrm>
            <a:off x="825500" y="7315200"/>
            <a:ext cx="91579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+mj-lt"/>
              </a:rPr>
              <a:t>Мы производим, </a:t>
            </a:r>
            <a:br>
              <a:rPr lang="ru-RU" sz="2600" dirty="0">
                <a:solidFill>
                  <a:schemeClr val="bg1"/>
                </a:solidFill>
                <a:latin typeface="+mj-lt"/>
              </a:rPr>
            </a:br>
            <a:r>
              <a:rPr lang="ru-RU" sz="2600" dirty="0">
                <a:solidFill>
                  <a:schemeClr val="bg1"/>
                </a:solidFill>
                <a:latin typeface="+mj-lt"/>
              </a:rPr>
              <a:t>а не переклеиваем шильдики</a:t>
            </a:r>
          </a:p>
        </p:txBody>
      </p:sp>
      <p:sp>
        <p:nvSpPr>
          <p:cNvPr id="16" name="модульных систем">
            <a:extLst>
              <a:ext uri="{FF2B5EF4-FFF2-40B4-BE49-F238E27FC236}">
                <a16:creationId xmlns:a16="http://schemas.microsoft.com/office/drawing/2014/main" id="{E5F06F45-534E-4AF5-8870-2F8D1571C266}"/>
              </a:ext>
            </a:extLst>
          </p:cNvPr>
          <p:cNvSpPr txBox="1"/>
          <p:nvPr/>
        </p:nvSpPr>
        <p:spPr>
          <a:xfrm>
            <a:off x="774241" y="4953000"/>
            <a:ext cx="8548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+mj-lt"/>
              </a:rPr>
              <a:t>модульных систем электропитания</a:t>
            </a:r>
          </a:p>
        </p:txBody>
      </p:sp>
      <p:sp>
        <p:nvSpPr>
          <p:cNvPr id="5" name="РОССИЙСКИЙ">
            <a:extLst>
              <a:ext uri="{FF2B5EF4-FFF2-40B4-BE49-F238E27FC236}">
                <a16:creationId xmlns:a16="http://schemas.microsoft.com/office/drawing/2014/main" id="{40328F40-F336-4D15-A988-6A47A5FF4C23}"/>
              </a:ext>
            </a:extLst>
          </p:cNvPr>
          <p:cNvSpPr txBox="1"/>
          <p:nvPr/>
        </p:nvSpPr>
        <p:spPr>
          <a:xfrm>
            <a:off x="749300" y="3198674"/>
            <a:ext cx="6592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+mn-lt"/>
              </a:rPr>
              <a:t>РОССИЙСКИЙ </a:t>
            </a:r>
          </a:p>
          <a:p>
            <a:r>
              <a:rPr lang="ru-RU" sz="5400" b="1" dirty="0">
                <a:solidFill>
                  <a:schemeClr val="bg1"/>
                </a:solidFill>
                <a:latin typeface="+mn-lt"/>
              </a:rPr>
              <a:t>ПРОИЗВОДИТЕЛЬ</a:t>
            </a:r>
          </a:p>
        </p:txBody>
      </p:sp>
      <p:pic>
        <p:nvPicPr>
          <p:cNvPr id="4" name="Лого ФОРПОСТ">
            <a:extLst>
              <a:ext uri="{FF2B5EF4-FFF2-40B4-BE49-F238E27FC236}">
                <a16:creationId xmlns:a16="http://schemas.microsoft.com/office/drawing/2014/main" id="{3F173657-6F30-437C-82A8-AE17D90981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1700" y="914400"/>
            <a:ext cx="5000625" cy="12573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B8A0BE-FCDC-40BF-A084-C296142133CB}"/>
              </a:ext>
            </a:extLst>
          </p:cNvPr>
          <p:cNvSpPr txBox="1"/>
          <p:nvPr/>
        </p:nvSpPr>
        <p:spPr>
          <a:xfrm>
            <a:off x="11264900" y="5029200"/>
            <a:ext cx="29941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bg2"/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rPr>
              <a:t>8 905 936 18 29</a:t>
            </a:r>
            <a:endParaRPr lang="ru-RU" sz="2800" dirty="0">
              <a:solidFill>
                <a:schemeClr val="bg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936F32-A61F-4ADB-BDA0-2647EC2E1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084300" y="5005060"/>
            <a:ext cx="419100" cy="4191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AF4E45-89CA-43BC-BC8B-AB2B8D50D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574033" y="5005060"/>
            <a:ext cx="419100" cy="4191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FEE8E6-561F-4C19-8801-36ED8D404E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39684" y="1085354"/>
            <a:ext cx="37814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25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Треугольники фоновые" hidden="1">
            <a:extLst>
              <a:ext uri="{FF2B5EF4-FFF2-40B4-BE49-F238E27FC236}">
                <a16:creationId xmlns:a16="http://schemas.microsoft.com/office/drawing/2014/main" id="{F81DDB03-278B-4031-943C-6E8D07AD8F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1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10020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Решения для </a:t>
            </a:r>
            <a:r>
              <a:rPr lang="ru-RU" sz="4000" b="1" dirty="0" err="1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общестанционного</a:t>
            </a:r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 пункта управления</a:t>
            </a:r>
          </a:p>
        </p:txBody>
      </p:sp>
      <p:pic>
        <p:nvPicPr>
          <p:cNvPr id="5" name="Лого ФОРПОСТ">
            <a:extLst>
              <a:ext uri="{FF2B5EF4-FFF2-40B4-BE49-F238E27FC236}">
                <a16:creationId xmlns:a16="http://schemas.microsoft.com/office/drawing/2014/main" id="{48302ABD-1E88-482C-A8E6-CF6FDC1E7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7" name="Рисунок 6" hidden="1">
            <a:extLst>
              <a:ext uri="{FF2B5EF4-FFF2-40B4-BE49-F238E27FC236}">
                <a16:creationId xmlns:a16="http://schemas.microsoft.com/office/drawing/2014/main" id="{E933D4D9-681F-4828-B867-FFA617BC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81325" y="2291976"/>
            <a:ext cx="10153650" cy="628953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CADB38-A073-403C-ABC5-D87825DDB7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100" y="2084018"/>
            <a:ext cx="10769023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5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Треугольники фоновые">
            <a:extLst>
              <a:ext uri="{FF2B5EF4-FFF2-40B4-BE49-F238E27FC236}">
                <a16:creationId xmlns:a16="http://schemas.microsoft.com/office/drawing/2014/main" id="{0B53300C-669D-4D8F-ABBE-1EE93BA92A9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" y="1"/>
            <a:ext cx="16141700" cy="9143999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96348" y="381000"/>
            <a:ext cx="100777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Решение для СОПТ. </a:t>
            </a:r>
            <a:b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</a:br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ЗВУ с принудительным охлаждением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421B66B-6C32-41AF-8C32-06E7656722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83900" y="2558024"/>
            <a:ext cx="1404376" cy="14043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E3B5972-B41F-437C-A1D7-300E6618B9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5681" y="2566912"/>
            <a:ext cx="1404376" cy="140437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9122F10-28F2-4DD5-BFF4-8C7D873514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850" y="1752600"/>
            <a:ext cx="2209800" cy="22098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9DD54BC-8BC2-4B99-B1DF-92703312E7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4129" y="1544006"/>
            <a:ext cx="5077045" cy="281775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9A4EC87-1EF3-4A29-AD4B-BAB714FAC0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00" y="5410201"/>
            <a:ext cx="2512197" cy="16384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3805976-439C-40D2-8ABA-35D031870F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300" y="5370113"/>
            <a:ext cx="2631882" cy="171648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5430BF0-5384-4CEB-AF31-BC92C334E88F}"/>
              </a:ext>
            </a:extLst>
          </p:cNvPr>
          <p:cNvSpPr txBox="1"/>
          <p:nvPr/>
        </p:nvSpPr>
        <p:spPr>
          <a:xfrm>
            <a:off x="6235700" y="7000435"/>
            <a:ext cx="4055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+mn-lt"/>
              </a:rPr>
              <a:t>Конструктивная мощность</a:t>
            </a:r>
            <a:br>
              <a:rPr lang="ru-RU" sz="1600" dirty="0">
                <a:solidFill>
                  <a:schemeClr val="tx1"/>
                </a:solidFill>
                <a:latin typeface="+mn-lt"/>
              </a:rPr>
            </a:br>
            <a:r>
              <a:rPr lang="ru-RU" sz="1600" dirty="0">
                <a:solidFill>
                  <a:schemeClr val="tx1"/>
                </a:solidFill>
                <a:latin typeface="+mn-lt"/>
              </a:rPr>
              <a:t> 3000Вт или 5000Вт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6672C0-CE65-4FB1-A6C1-3246682E260D}"/>
              </a:ext>
            </a:extLst>
          </p:cNvPr>
          <p:cNvSpPr txBox="1"/>
          <p:nvPr/>
        </p:nvSpPr>
        <p:spPr>
          <a:xfrm>
            <a:off x="9969500" y="7010400"/>
            <a:ext cx="6172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+mn-lt"/>
              </a:rPr>
              <a:t>Конструктивная мощность</a:t>
            </a:r>
            <a:br>
              <a:rPr lang="ru-RU" sz="1600" dirty="0">
                <a:solidFill>
                  <a:schemeClr val="tx1"/>
                </a:solidFill>
                <a:latin typeface="+mn-lt"/>
              </a:rPr>
            </a:br>
            <a:r>
              <a:rPr lang="ru-RU" sz="1600" dirty="0">
                <a:solidFill>
                  <a:schemeClr val="tx1"/>
                </a:solidFill>
                <a:latin typeface="+mn-lt"/>
              </a:rPr>
              <a:t> 10 000Вт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88E4FDF-04A7-491D-BC10-BBFC7227AB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235506" y="1333405"/>
            <a:ext cx="2938462" cy="795337"/>
          </a:xfrm>
          <a:prstGeom prst="rect">
            <a:avLst/>
          </a:prstGeom>
        </p:spPr>
      </p:pic>
      <p:pic>
        <p:nvPicPr>
          <p:cNvPr id="26" name="Лого ФОРПОСТ">
            <a:extLst>
              <a:ext uri="{FF2B5EF4-FFF2-40B4-BE49-F238E27FC236}">
                <a16:creationId xmlns:a16="http://schemas.microsoft.com/office/drawing/2014/main" id="{E5BF3EEC-9E25-42B8-ACC5-45DCB81169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01E7937-BBEA-4DD2-99C6-BCE8A451E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698" y="1371600"/>
            <a:ext cx="5208038" cy="347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4106DD0-FF51-4482-AA82-006AF687F8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32" y="2059552"/>
            <a:ext cx="5554423" cy="1792477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D8FF48A2-8DCC-49F2-ACAD-9342765348A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12555570" y="5110130"/>
            <a:ext cx="877535" cy="1060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D56168-6C05-47F3-9E8D-9E6DB96C5D11}"/>
              </a:ext>
            </a:extLst>
          </p:cNvPr>
          <p:cNvSpPr txBox="1"/>
          <p:nvPr/>
        </p:nvSpPr>
        <p:spPr>
          <a:xfrm>
            <a:off x="1054100" y="4038600"/>
            <a:ext cx="4534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+mj-lt"/>
              </a:rPr>
              <a:t>Два</a:t>
            </a:r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 ЗВУ в одном 3U корпусе </a:t>
            </a:r>
            <a:br>
              <a:rPr lang="ru-RU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для установки в 19</a:t>
            </a:r>
            <a:r>
              <a:rPr lang="en-US" i="0" dirty="0">
                <a:solidFill>
                  <a:schemeClr val="tx1"/>
                </a:solidFill>
                <a:effectLst/>
                <a:latin typeface="+mj-lt"/>
              </a:rPr>
              <a:t>`</a:t>
            </a:r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 стойку</a:t>
            </a:r>
            <a:endParaRPr lang="ru-RU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5B23EA-0440-402D-93E8-E15A28B17873}"/>
              </a:ext>
            </a:extLst>
          </p:cNvPr>
          <p:cNvSpPr txBox="1"/>
          <p:nvPr/>
        </p:nvSpPr>
        <p:spPr>
          <a:xfrm>
            <a:off x="5930900" y="4038600"/>
            <a:ext cx="4534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3U - исполнение, </a:t>
            </a:r>
            <a:br>
              <a:rPr lang="ru-RU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для установки в 19</a:t>
            </a:r>
            <a:r>
              <a:rPr lang="en-US" i="0" dirty="0">
                <a:solidFill>
                  <a:schemeClr val="tx1"/>
                </a:solidFill>
                <a:effectLst/>
                <a:latin typeface="+mj-lt"/>
              </a:rPr>
              <a:t>`</a:t>
            </a:r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 стойку</a:t>
            </a:r>
            <a:endParaRPr lang="ru-RU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3B221D-5FE2-4E8D-A80D-9546667A2274}"/>
              </a:ext>
            </a:extLst>
          </p:cNvPr>
          <p:cNvSpPr txBox="1"/>
          <p:nvPr/>
        </p:nvSpPr>
        <p:spPr>
          <a:xfrm>
            <a:off x="11112500" y="4038600"/>
            <a:ext cx="3925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3U - исполнение, </a:t>
            </a:r>
            <a:br>
              <a:rPr lang="ru-RU" i="0" dirty="0">
                <a:solidFill>
                  <a:schemeClr val="tx1"/>
                </a:solidFill>
                <a:effectLst/>
                <a:latin typeface="+mj-lt"/>
              </a:rPr>
            </a:br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для установки в 19</a:t>
            </a:r>
            <a:r>
              <a:rPr lang="en-US" i="0" dirty="0">
                <a:solidFill>
                  <a:schemeClr val="tx1"/>
                </a:solidFill>
                <a:effectLst/>
                <a:latin typeface="+mj-lt"/>
              </a:rPr>
              <a:t>`</a:t>
            </a:r>
            <a:r>
              <a:rPr lang="ru-RU" i="0" dirty="0">
                <a:solidFill>
                  <a:schemeClr val="tx1"/>
                </a:solidFill>
                <a:effectLst/>
                <a:latin typeface="+mj-lt"/>
              </a:rPr>
              <a:t> стойку</a:t>
            </a:r>
            <a:endParaRPr lang="ru-RU" dirty="0">
              <a:latin typeface="+mj-l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C4E717-050E-46BB-901B-C08DD92836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5780" y="4999534"/>
            <a:ext cx="5037249" cy="316120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F79C03D-A550-4670-A78F-7E607F674EE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7725094" y="5186330"/>
            <a:ext cx="877535" cy="10607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25089CF-311E-48EC-B027-F888FE9DBB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2173555">
            <a:off x="6228357" y="5315744"/>
            <a:ext cx="877535" cy="10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3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Треугольники фоновые">
            <a:extLst>
              <a:ext uri="{FF2B5EF4-FFF2-40B4-BE49-F238E27FC236}">
                <a16:creationId xmlns:a16="http://schemas.microsoft.com/office/drawing/2014/main" id="{8AB12F04-C75F-44D3-ADE7-FDBB71F92C8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141700" cy="9143999"/>
          </a:xfrm>
          <a:prstGeom prst="rect">
            <a:avLst/>
          </a:prstGeom>
        </p:spPr>
      </p:pic>
      <p:sp>
        <p:nvSpPr>
          <p:cNvPr id="10" name="Заголовок">
            <a:extLst>
              <a:ext uri="{FF2B5EF4-FFF2-40B4-BE49-F238E27FC236}">
                <a16:creationId xmlns:a16="http://schemas.microsoft.com/office/drawing/2014/main" id="{4A56E0F1-6E87-4A0F-AE8A-E64F0B8C1875}"/>
              </a:ext>
            </a:extLst>
          </p:cNvPr>
          <p:cNvSpPr txBox="1"/>
          <p:nvPr/>
        </p:nvSpPr>
        <p:spPr>
          <a:xfrm>
            <a:off x="779974" y="381000"/>
            <a:ext cx="10020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Решение для СОПТ. </a:t>
            </a:r>
            <a:b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</a:br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ЗВУ с естественным охлаждением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55C349D-3679-4E8C-9401-FC36715EEA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21300" y="2362200"/>
            <a:ext cx="1593449" cy="15934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90E04A5-CF45-45D3-8334-E8CEBF0CA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0300" y="2362200"/>
            <a:ext cx="1593449" cy="1593449"/>
          </a:xfrm>
          <a:prstGeom prst="rect">
            <a:avLst/>
          </a:prstGeom>
        </p:spPr>
      </p:pic>
      <p:pic>
        <p:nvPicPr>
          <p:cNvPr id="11" name="Лого ФОРПОСТ">
            <a:extLst>
              <a:ext uri="{FF2B5EF4-FFF2-40B4-BE49-F238E27FC236}">
                <a16:creationId xmlns:a16="http://schemas.microsoft.com/office/drawing/2014/main" id="{DE7841CF-0602-4333-B258-E8C2F0C28E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ADAE923-83D9-461A-B0A3-1BD0DA13B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0900" y="2362200"/>
            <a:ext cx="1593449" cy="159344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F98EA8E-B194-4DC3-8AB6-B6A35A1A54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605" y="4651077"/>
            <a:ext cx="2381295" cy="365122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7D6F720-D713-4643-8CF9-2627E5771592}"/>
              </a:ext>
            </a:extLst>
          </p:cNvPr>
          <p:cNvSpPr txBox="1"/>
          <p:nvPr/>
        </p:nvSpPr>
        <p:spPr>
          <a:xfrm>
            <a:off x="4483100" y="4029670"/>
            <a:ext cx="55652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+mj-lt"/>
              </a:rPr>
              <a:t>Высота 398 мм для установки </a:t>
            </a:r>
            <a:br>
              <a:rPr lang="ru-RU" dirty="0">
                <a:solidFill>
                  <a:schemeClr val="tx1"/>
                </a:solidFill>
                <a:latin typeface="+mj-lt"/>
              </a:rPr>
            </a:br>
            <a:r>
              <a:rPr lang="ru-RU" dirty="0">
                <a:solidFill>
                  <a:schemeClr val="tx1"/>
                </a:solidFill>
                <a:latin typeface="+mj-lt"/>
              </a:rPr>
              <a:t>на раму шкафа 800x600 мм. </a:t>
            </a:r>
            <a:br>
              <a:rPr lang="ru-RU" dirty="0">
                <a:solidFill>
                  <a:schemeClr val="tx1"/>
                </a:solidFill>
                <a:latin typeface="+mj-lt"/>
              </a:rPr>
            </a:br>
            <a:r>
              <a:rPr lang="ru-RU" dirty="0">
                <a:solidFill>
                  <a:schemeClr val="tx1"/>
                </a:solidFill>
              </a:rPr>
              <a:t>Установка до 4 модулей в одну корзину.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BD1CF3-7E60-4AFF-84AA-8B7D9B233072}"/>
              </a:ext>
            </a:extLst>
          </p:cNvPr>
          <p:cNvSpPr txBox="1"/>
          <p:nvPr/>
        </p:nvSpPr>
        <p:spPr>
          <a:xfrm>
            <a:off x="610405" y="4029670"/>
            <a:ext cx="44196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+mj-lt"/>
              </a:rPr>
              <a:t>Высота 398 мм для установки на раму шкафа 600x600 мм.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Установка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до 2 модулей в одну корзину.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1A93DB7-D8C2-45C9-BFD4-558EEA262E7C}"/>
              </a:ext>
            </a:extLst>
          </p:cNvPr>
          <p:cNvSpPr txBox="1"/>
          <p:nvPr/>
        </p:nvSpPr>
        <p:spPr>
          <a:xfrm>
            <a:off x="9436100" y="4029670"/>
            <a:ext cx="4830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+mj-lt"/>
              </a:rPr>
              <a:t>Высота 7U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для установки в 19‘’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стойки глубиной ≥ 600 мм.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Установка до 3 модулей в одну корзину.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1127C86-4167-4E58-AB48-247646F45A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235506" y="1333405"/>
            <a:ext cx="2938462" cy="79533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8CB2788-7DEC-463C-A921-4CBC121A6092}"/>
              </a:ext>
            </a:extLst>
          </p:cNvPr>
          <p:cNvSpPr txBox="1"/>
          <p:nvPr/>
        </p:nvSpPr>
        <p:spPr>
          <a:xfrm>
            <a:off x="9740900" y="8077200"/>
            <a:ext cx="40851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+mj-lt"/>
              </a:rPr>
              <a:t>Конструктивная мощность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+mj-lt"/>
              </a:rPr>
              <a:t>2500Вт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994C7F-F2D3-42F0-AEBF-A2C52A5176D9}"/>
              </a:ext>
            </a:extLst>
          </p:cNvPr>
          <p:cNvSpPr txBox="1"/>
          <p:nvPr/>
        </p:nvSpPr>
        <p:spPr>
          <a:xfrm>
            <a:off x="2882900" y="8077201"/>
            <a:ext cx="40851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+mj-lt"/>
              </a:rPr>
              <a:t>Конструктивная мощность</a:t>
            </a:r>
            <a:br>
              <a:rPr lang="ru-RU" sz="1600" dirty="0">
                <a:solidFill>
                  <a:schemeClr val="tx1"/>
                </a:solidFill>
                <a:latin typeface="+mj-lt"/>
              </a:rPr>
            </a:br>
            <a:r>
              <a:rPr lang="ru-RU" sz="1600" dirty="0">
                <a:solidFill>
                  <a:schemeClr val="tx1"/>
                </a:solidFill>
                <a:latin typeface="+mj-lt"/>
              </a:rPr>
              <a:t>5 000Вт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B6B38A-BF40-472E-B159-A56CF69A1C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295" y="5562600"/>
            <a:ext cx="2478205" cy="24782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D47CC6-2D22-4874-BF1D-94E4A5829F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00" y="1600200"/>
            <a:ext cx="3670898" cy="233831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430663C-E3A5-4280-8040-49F5276B3A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8648250">
            <a:off x="6225051" y="5438131"/>
            <a:ext cx="877535" cy="10607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89B67FE-9FEF-4C00-86EE-10EABFBF6F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2173555">
            <a:off x="2981827" y="5359878"/>
            <a:ext cx="877535" cy="1060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9A6B89-4BA3-4399-A74D-8B64A3BD6A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8301497">
            <a:off x="11299567" y="5190888"/>
            <a:ext cx="742950" cy="6667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675B76-7486-4997-9508-70EDFCD2A46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852616"/>
            <a:ext cx="3078583" cy="21344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60C249-925A-41B7-80E4-C9AB05100DC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77" y="1921051"/>
            <a:ext cx="3253936" cy="184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47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Треугольники фоновые">
            <a:extLst>
              <a:ext uri="{FF2B5EF4-FFF2-40B4-BE49-F238E27FC236}">
                <a16:creationId xmlns:a16="http://schemas.microsoft.com/office/drawing/2014/main" id="{541C44C9-A3AA-44C9-8B76-5E94A3F1B6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468"/>
            <a:ext cx="16141700" cy="9143999"/>
          </a:xfrm>
          <a:prstGeom prst="rect">
            <a:avLst/>
          </a:prstGeom>
        </p:spPr>
      </p:pic>
      <p:sp>
        <p:nvSpPr>
          <p:cNvPr id="10" name="Заголовок">
            <a:extLst>
              <a:ext uri="{FF2B5EF4-FFF2-40B4-BE49-F238E27FC236}">
                <a16:creationId xmlns:a16="http://schemas.microsoft.com/office/drawing/2014/main" id="{4A56E0F1-6E87-4A0F-AE8A-E64F0B8C1875}"/>
              </a:ext>
            </a:extLst>
          </p:cNvPr>
          <p:cNvSpPr txBox="1"/>
          <p:nvPr/>
        </p:nvSpPr>
        <p:spPr>
          <a:xfrm>
            <a:off x="779974" y="381000"/>
            <a:ext cx="10020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Решение для СОПТ. </a:t>
            </a:r>
            <a:b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</a:br>
            <a:r>
              <a:rPr lang="ru-RU" sz="4000" b="1" dirty="0">
                <a:solidFill>
                  <a:srgbClr val="0E245C"/>
                </a:solidFill>
                <a:latin typeface="+mn-lt"/>
                <a:cs typeface="Segoe UI Semibold" panose="020B0702040204020203" pitchFamily="34" charset="0"/>
              </a:rPr>
              <a:t>ЗВУ моноблочного исполнения</a:t>
            </a:r>
          </a:p>
        </p:txBody>
      </p:sp>
      <p:pic>
        <p:nvPicPr>
          <p:cNvPr id="11" name="Лого ФОРПОСТ">
            <a:extLst>
              <a:ext uri="{FF2B5EF4-FFF2-40B4-BE49-F238E27FC236}">
                <a16:creationId xmlns:a16="http://schemas.microsoft.com/office/drawing/2014/main" id="{DE7841CF-0602-4333-B258-E8C2F0C28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3FEB8EA-367B-46A0-84E8-9C21AFD7F5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1700" y="3139908"/>
            <a:ext cx="5013492" cy="501349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1127C86-4167-4E58-AB48-247646F45A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235506" y="1333405"/>
            <a:ext cx="2938462" cy="79533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17EC44B-941B-465C-996C-BA7AA503AC84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3705" y="1447800"/>
            <a:ext cx="8354389" cy="7845468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51A41F7A-17C3-4031-87C0-7D25EA5D16F8}"/>
              </a:ext>
            </a:extLst>
          </p:cNvPr>
          <p:cNvSpPr txBox="1"/>
          <p:nvPr/>
        </p:nvSpPr>
        <p:spPr>
          <a:xfrm>
            <a:off x="9558353" y="3581400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15" name="Треугольник для пунктов 1">
            <a:extLst>
              <a:ext uri="{FF2B5EF4-FFF2-40B4-BE49-F238E27FC236}">
                <a16:creationId xmlns:a16="http://schemas.microsoft.com/office/drawing/2014/main" id="{BF6B0B6D-3512-477A-9360-6B639EE00C1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508656"/>
            <a:ext cx="100584" cy="201168"/>
          </a:xfrm>
          <a:prstGeom prst="rect">
            <a:avLst/>
          </a:prstGeom>
        </p:spPr>
      </p:pic>
      <p:sp>
        <p:nvSpPr>
          <p:cNvPr id="16" name="Текст пункт 1">
            <a:extLst>
              <a:ext uri="{FF2B5EF4-FFF2-40B4-BE49-F238E27FC236}">
                <a16:creationId xmlns:a16="http://schemas.microsoft.com/office/drawing/2014/main" id="{7EB8A3E6-C4A0-4D1B-99D2-677060B4BB26}"/>
              </a:ext>
            </a:extLst>
          </p:cNvPr>
          <p:cNvSpPr txBox="1"/>
          <p:nvPr/>
        </p:nvSpPr>
        <p:spPr>
          <a:xfrm>
            <a:off x="9802593" y="4426515"/>
            <a:ext cx="4959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Универсальный вход AC 220B или DC 220B; </a:t>
            </a:r>
          </a:p>
        </p:txBody>
      </p:sp>
      <p:pic>
        <p:nvPicPr>
          <p:cNvPr id="17" name="Треугольник для пунктов 1">
            <a:extLst>
              <a:ext uri="{FF2B5EF4-FFF2-40B4-BE49-F238E27FC236}">
                <a16:creationId xmlns:a16="http://schemas.microsoft.com/office/drawing/2014/main" id="{74AA4849-AD18-40DC-B435-5970B2CD8B1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4973156"/>
            <a:ext cx="100584" cy="201168"/>
          </a:xfrm>
          <a:prstGeom prst="rect">
            <a:avLst/>
          </a:prstGeom>
        </p:spPr>
      </p:pic>
      <p:sp>
        <p:nvSpPr>
          <p:cNvPr id="18" name="Текст пункт 1">
            <a:extLst>
              <a:ext uri="{FF2B5EF4-FFF2-40B4-BE49-F238E27FC236}">
                <a16:creationId xmlns:a16="http://schemas.microsoft.com/office/drawing/2014/main" id="{3C3F2F60-014E-48F4-AB3F-E2A4CBC9548D}"/>
              </a:ext>
            </a:extLst>
          </p:cNvPr>
          <p:cNvSpPr txBox="1"/>
          <p:nvPr/>
        </p:nvSpPr>
        <p:spPr>
          <a:xfrm>
            <a:off x="9802593" y="4875989"/>
            <a:ext cx="4218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Компактный форм-фактор 2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U;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9" name="Треугольник для пунктов 1">
            <a:extLst>
              <a:ext uri="{FF2B5EF4-FFF2-40B4-BE49-F238E27FC236}">
                <a16:creationId xmlns:a16="http://schemas.microsoft.com/office/drawing/2014/main" id="{3875D334-4402-41EA-B5E0-6FEF30951A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761" y="5389496"/>
            <a:ext cx="100584" cy="201168"/>
          </a:xfrm>
          <a:prstGeom prst="rect">
            <a:avLst/>
          </a:prstGeom>
        </p:spPr>
      </p:pic>
      <p:sp>
        <p:nvSpPr>
          <p:cNvPr id="20" name="Текст пункт 1">
            <a:extLst>
              <a:ext uri="{FF2B5EF4-FFF2-40B4-BE49-F238E27FC236}">
                <a16:creationId xmlns:a16="http://schemas.microsoft.com/office/drawing/2014/main" id="{67B4CA59-6426-442D-A57F-C3549E85E582}"/>
              </a:ext>
            </a:extLst>
          </p:cNvPr>
          <p:cNvSpPr txBox="1"/>
          <p:nvPr/>
        </p:nvSpPr>
        <p:spPr>
          <a:xfrm>
            <a:off x="9802593" y="5289619"/>
            <a:ext cx="6463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Встроенная система контроля и управления;</a:t>
            </a:r>
          </a:p>
        </p:txBody>
      </p:sp>
      <p:pic>
        <p:nvPicPr>
          <p:cNvPr id="21" name="Треугольник для пунктов 1">
            <a:extLst>
              <a:ext uri="{FF2B5EF4-FFF2-40B4-BE49-F238E27FC236}">
                <a16:creationId xmlns:a16="http://schemas.microsoft.com/office/drawing/2014/main" id="{2E0E2E43-E3AA-48F2-B7DE-D46BF95209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5847065"/>
            <a:ext cx="100584" cy="201168"/>
          </a:xfrm>
          <a:prstGeom prst="rect">
            <a:avLst/>
          </a:prstGeom>
        </p:spPr>
      </p:pic>
      <p:sp>
        <p:nvSpPr>
          <p:cNvPr id="22" name="Текст пункт 1">
            <a:extLst>
              <a:ext uri="{FF2B5EF4-FFF2-40B4-BE49-F238E27FC236}">
                <a16:creationId xmlns:a16="http://schemas.microsoft.com/office/drawing/2014/main" id="{D17251D1-72D7-443F-A9B4-8D4BAA4C88CC}"/>
              </a:ext>
            </a:extLst>
          </p:cNvPr>
          <p:cNvSpPr txBox="1"/>
          <p:nvPr/>
        </p:nvSpPr>
        <p:spPr>
          <a:xfrm>
            <a:off x="9830533" y="5761384"/>
            <a:ext cx="4735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Регулируемое входное напряжение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от 190В до 260В;</a:t>
            </a:r>
          </a:p>
        </p:txBody>
      </p:sp>
      <p:pic>
        <p:nvPicPr>
          <p:cNvPr id="23" name="Треугольник для пунктов 1">
            <a:extLst>
              <a:ext uri="{FF2B5EF4-FFF2-40B4-BE49-F238E27FC236}">
                <a16:creationId xmlns:a16="http://schemas.microsoft.com/office/drawing/2014/main" id="{3402E84F-91C2-4B52-9E6E-CE112C8EC0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567997"/>
            <a:ext cx="100584" cy="201168"/>
          </a:xfrm>
          <a:prstGeom prst="rect">
            <a:avLst/>
          </a:prstGeom>
        </p:spPr>
      </p:pic>
      <p:sp>
        <p:nvSpPr>
          <p:cNvPr id="24" name="Текст пункт 1">
            <a:extLst>
              <a:ext uri="{FF2B5EF4-FFF2-40B4-BE49-F238E27FC236}">
                <a16:creationId xmlns:a16="http://schemas.microsoft.com/office/drawing/2014/main" id="{6B4B1A22-6A1B-4BEE-BF2C-58E94095EAEF}"/>
              </a:ext>
            </a:extLst>
          </p:cNvPr>
          <p:cNvSpPr txBox="1"/>
          <p:nvPr/>
        </p:nvSpPr>
        <p:spPr>
          <a:xfrm>
            <a:off x="9841437" y="6483915"/>
            <a:ext cx="473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Регулировка тока ограничения.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E80682-14C6-4DC0-A893-AA1C6B90C254}"/>
              </a:ext>
            </a:extLst>
          </p:cNvPr>
          <p:cNvSpPr txBox="1"/>
          <p:nvPr/>
        </p:nvSpPr>
        <p:spPr>
          <a:xfrm>
            <a:off x="792572" y="1910935"/>
            <a:ext cx="108533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+mn-lt"/>
              </a:rPr>
              <a:t>Компактное решение для систем оперативного постоянного тока моноблочного форм фактора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0577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Лого ФОРПОСТ">
            <a:extLst>
              <a:ext uri="{FF2B5EF4-FFF2-40B4-BE49-F238E27FC236}">
                <a16:creationId xmlns:a16="http://schemas.microsoft.com/office/drawing/2014/main" id="{48302ABD-1E88-482C-A8E6-CF6FDC1E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20" name="Треугольник 1">
            <a:extLst>
              <a:ext uri="{FF2B5EF4-FFF2-40B4-BE49-F238E27FC236}">
                <a16:creationId xmlns:a16="http://schemas.microsoft.com/office/drawing/2014/main" id="{0FE270CC-454D-4BAC-AFFC-2338B8BC44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701" y="1956084"/>
            <a:ext cx="3606516" cy="36065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2A2169-0E5B-47CC-B872-C3F5FA6F43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711800"/>
            <a:ext cx="10156663" cy="5689000"/>
          </a:xfrm>
          <a:prstGeom prst="rect">
            <a:avLst/>
          </a:prstGeom>
        </p:spPr>
      </p:pic>
      <p:sp>
        <p:nvSpPr>
          <p:cNvPr id="23" name="Заголовок">
            <a:extLst>
              <a:ext uri="{FF2B5EF4-FFF2-40B4-BE49-F238E27FC236}">
                <a16:creationId xmlns:a16="http://schemas.microsoft.com/office/drawing/2014/main" id="{23279D9D-A29A-4D74-9BC0-DB811F1F0608}"/>
              </a:ext>
            </a:extLst>
          </p:cNvPr>
          <p:cNvSpPr txBox="1"/>
          <p:nvPr/>
        </p:nvSpPr>
        <p:spPr>
          <a:xfrm>
            <a:off x="825500" y="381000"/>
            <a:ext cx="10675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Устройство контроля и управления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90B850-7370-41F0-8D5B-1DE9A01E7D80}"/>
              </a:ext>
            </a:extLst>
          </p:cNvPr>
          <p:cNvSpPr txBox="1"/>
          <p:nvPr/>
        </p:nvSpPr>
        <p:spPr>
          <a:xfrm>
            <a:off x="10474206" y="4427091"/>
            <a:ext cx="42223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+mn-lt"/>
              </a:rPr>
              <a:t>В свободный слот корпуса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58649F-4F1F-47B8-A6D0-29689745743F}"/>
              </a:ext>
            </a:extLst>
          </p:cNvPr>
          <p:cNvSpPr txBox="1"/>
          <p:nvPr/>
        </p:nvSpPr>
        <p:spPr>
          <a:xfrm>
            <a:off x="9642527" y="4834404"/>
            <a:ext cx="45968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+mn-lt"/>
              </a:rPr>
              <a:t>На дверь шкафа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52B476-8109-4B2F-80F2-1A904A2EEDFC}"/>
              </a:ext>
            </a:extLst>
          </p:cNvPr>
          <p:cNvSpPr txBox="1"/>
          <p:nvPr/>
        </p:nvSpPr>
        <p:spPr>
          <a:xfrm>
            <a:off x="10792044" y="5265291"/>
            <a:ext cx="32239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+mn-lt"/>
              </a:rPr>
              <a:t>В отдельный корпус 3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U</a:t>
            </a:r>
            <a:br>
              <a:rPr lang="en-US" sz="2200" dirty="0">
                <a:solidFill>
                  <a:schemeClr val="tx1"/>
                </a:solidFill>
                <a:latin typeface="+mn-lt"/>
              </a:rPr>
            </a:br>
            <a:endParaRPr lang="ru-RU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920419-AF98-4B7A-AA59-C377ECA64B57}"/>
              </a:ext>
            </a:extLst>
          </p:cNvPr>
          <p:cNvSpPr txBox="1"/>
          <p:nvPr/>
        </p:nvSpPr>
        <p:spPr>
          <a:xfrm>
            <a:off x="8073561" y="7467600"/>
            <a:ext cx="39533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Универсальное УКУ: </a:t>
            </a:r>
            <a:br>
              <a:rPr lang="ru-RU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сенсорный экран, вывод на ПК, построение графиков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65EF6D-8117-4899-93F0-E614A884A0BE}"/>
              </a:ext>
            </a:extLst>
          </p:cNvPr>
          <p:cNvSpPr txBox="1"/>
          <p:nvPr/>
        </p:nvSpPr>
        <p:spPr>
          <a:xfrm>
            <a:off x="4006001" y="7518696"/>
            <a:ext cx="3753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УКУ с поддержкой  SNMPv3</a:t>
            </a:r>
            <a:br>
              <a:rPr lang="ru-RU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для зарядно-выпрямительных устройств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4413CF-F3C7-4276-9F04-6BD7FE811C18}"/>
              </a:ext>
            </a:extLst>
          </p:cNvPr>
          <p:cNvSpPr txBox="1"/>
          <p:nvPr/>
        </p:nvSpPr>
        <p:spPr>
          <a:xfrm>
            <a:off x="4508216" y="6427925"/>
            <a:ext cx="2489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IV </a:t>
            </a:r>
            <a:r>
              <a:rPr lang="ru-RU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кв. 2026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8424ED-8987-417E-8DC2-2191D74F1E7A}"/>
              </a:ext>
            </a:extLst>
          </p:cNvPr>
          <p:cNvSpPr txBox="1"/>
          <p:nvPr/>
        </p:nvSpPr>
        <p:spPr>
          <a:xfrm>
            <a:off x="12174547" y="7518696"/>
            <a:ext cx="3825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УКУ с поддержкой  SNMPv3 </a:t>
            </a:r>
            <a:br>
              <a:rPr lang="ru-RU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всех линеек оборудования ФОРПОСТ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BEBF9C5-B9BE-4539-AD3B-A0070A8CD2BE}"/>
              </a:ext>
            </a:extLst>
          </p:cNvPr>
          <p:cNvSpPr txBox="1"/>
          <p:nvPr/>
        </p:nvSpPr>
        <p:spPr>
          <a:xfrm>
            <a:off x="8965764" y="6438823"/>
            <a:ext cx="209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IV </a:t>
            </a:r>
            <a:r>
              <a:rPr lang="ru-RU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кв. 2026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6F8DF4-8C45-4518-B693-1ABB9F09D082}"/>
              </a:ext>
            </a:extLst>
          </p:cNvPr>
          <p:cNvSpPr txBox="1"/>
          <p:nvPr/>
        </p:nvSpPr>
        <p:spPr>
          <a:xfrm>
            <a:off x="12745372" y="6352443"/>
            <a:ext cx="209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</a:t>
            </a:r>
            <a:r>
              <a:rPr lang="ru-RU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кв. 202</a:t>
            </a:r>
            <a:r>
              <a:rPr lang="en-US" sz="2800" dirty="0">
                <a:solidFill>
                  <a:srgbClr val="009EE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7</a:t>
            </a:r>
            <a:endParaRPr lang="ru-RU" sz="2800" dirty="0">
              <a:solidFill>
                <a:srgbClr val="009EE3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6B804218-8DAB-4CD6-8103-3F62777376F3}"/>
              </a:ext>
            </a:extLst>
          </p:cNvPr>
          <p:cNvSpPr/>
          <p:nvPr/>
        </p:nvSpPr>
        <p:spPr>
          <a:xfrm>
            <a:off x="5778500" y="7146170"/>
            <a:ext cx="160897" cy="160897"/>
          </a:xfrm>
          <a:prstGeom prst="ellipse">
            <a:avLst/>
          </a:prstGeom>
          <a:solidFill>
            <a:srgbClr val="009E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239CFAE3-BDB5-4151-B5CC-DFEB874BC0CF}"/>
              </a:ext>
            </a:extLst>
          </p:cNvPr>
          <p:cNvSpPr/>
          <p:nvPr/>
        </p:nvSpPr>
        <p:spPr>
          <a:xfrm>
            <a:off x="10028708" y="7144670"/>
            <a:ext cx="160897" cy="160897"/>
          </a:xfrm>
          <a:prstGeom prst="ellipse">
            <a:avLst/>
          </a:prstGeom>
          <a:solidFill>
            <a:srgbClr val="009E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D5CA9208-6969-4666-AA72-BC9CCC027A55}"/>
              </a:ext>
            </a:extLst>
          </p:cNvPr>
          <p:cNvSpPr/>
          <p:nvPr/>
        </p:nvSpPr>
        <p:spPr>
          <a:xfrm>
            <a:off x="13925084" y="7147436"/>
            <a:ext cx="160897" cy="160897"/>
          </a:xfrm>
          <a:prstGeom prst="ellipse">
            <a:avLst/>
          </a:prstGeom>
          <a:solidFill>
            <a:srgbClr val="009E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C0F831B9-3C1B-4FE8-83B9-FA3500B94597}"/>
              </a:ext>
            </a:extLst>
          </p:cNvPr>
          <p:cNvCxnSpPr>
            <a:cxnSpLocks/>
          </p:cNvCxnSpPr>
          <p:nvPr/>
        </p:nvCxnSpPr>
        <p:spPr>
          <a:xfrm flipV="1">
            <a:off x="-165100" y="7225119"/>
            <a:ext cx="15849600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F8DA6E7-2956-42A3-A879-64CE98509779}"/>
              </a:ext>
            </a:extLst>
          </p:cNvPr>
          <p:cNvSpPr txBox="1"/>
          <p:nvPr/>
        </p:nvSpPr>
        <p:spPr>
          <a:xfrm>
            <a:off x="10792044" y="2286000"/>
            <a:ext cx="462822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200" b="0" i="0" dirty="0">
                <a:solidFill>
                  <a:schemeClr val="tx1"/>
                </a:solidFill>
                <a:effectLst/>
                <a:latin typeface="+mj-lt"/>
                <a:cs typeface="Segoe UI" panose="020B0502040204020203" pitchFamily="34" charset="0"/>
              </a:rPr>
              <a:t>Интерфейс: </a:t>
            </a:r>
            <a:r>
              <a:rPr lang="en-US" sz="22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RS485, Ethernet, LAN</a:t>
            </a:r>
            <a:endParaRPr lang="ru-RU" sz="2200" b="0" i="0" dirty="0"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2200" b="0" i="0" dirty="0">
              <a:solidFill>
                <a:srgbClr val="787878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BD9F56E1-DE18-491A-B610-04392AD945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019669" y="6330152"/>
            <a:ext cx="4687327" cy="707882"/>
          </a:xfrm>
          <a:prstGeom prst="rect">
            <a:avLst/>
          </a:prstGeom>
        </p:spPr>
      </p:pic>
      <p:sp>
        <p:nvSpPr>
          <p:cNvPr id="49" name="Заголовок">
            <a:extLst>
              <a:ext uri="{FF2B5EF4-FFF2-40B4-BE49-F238E27FC236}">
                <a16:creationId xmlns:a16="http://schemas.microsoft.com/office/drawing/2014/main" id="{38E7198C-3FA7-471A-AEE1-5C4400DC78E3}"/>
              </a:ext>
            </a:extLst>
          </p:cNvPr>
          <p:cNvSpPr txBox="1"/>
          <p:nvPr/>
        </p:nvSpPr>
        <p:spPr>
          <a:xfrm>
            <a:off x="825500" y="632460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Road map</a:t>
            </a:r>
            <a:endParaRPr lang="ru-RU" sz="3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одзаголовок 2">
            <a:extLst>
              <a:ext uri="{FF2B5EF4-FFF2-40B4-BE49-F238E27FC236}">
                <a16:creationId xmlns:a16="http://schemas.microsoft.com/office/drawing/2014/main" id="{560B9621-A010-4B9A-963C-99CFB143403C}"/>
              </a:ext>
            </a:extLst>
          </p:cNvPr>
          <p:cNvSpPr txBox="1"/>
          <p:nvPr/>
        </p:nvSpPr>
        <p:spPr>
          <a:xfrm>
            <a:off x="10502900" y="3758625"/>
            <a:ext cx="4782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Варианты исполнения</a:t>
            </a:r>
          </a:p>
        </p:txBody>
      </p:sp>
      <p:sp>
        <p:nvSpPr>
          <p:cNvPr id="40" name="Подзаголовок 2">
            <a:extLst>
              <a:ext uri="{FF2B5EF4-FFF2-40B4-BE49-F238E27FC236}">
                <a16:creationId xmlns:a16="http://schemas.microsoft.com/office/drawing/2014/main" id="{3FCAE38E-47B8-42C0-B378-D98979336283}"/>
              </a:ext>
            </a:extLst>
          </p:cNvPr>
          <p:cNvSpPr txBox="1"/>
          <p:nvPr/>
        </p:nvSpPr>
        <p:spPr>
          <a:xfrm>
            <a:off x="10540084" y="1605995"/>
            <a:ext cx="4782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50" name="Треугольник для пунктов 2">
            <a:extLst>
              <a:ext uri="{FF2B5EF4-FFF2-40B4-BE49-F238E27FC236}">
                <a16:creationId xmlns:a16="http://schemas.microsoft.com/office/drawing/2014/main" id="{C3280302-0B83-467C-90A4-9C772F28F10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644" y="4563925"/>
            <a:ext cx="100584" cy="201168"/>
          </a:xfrm>
          <a:prstGeom prst="rect">
            <a:avLst/>
          </a:prstGeom>
        </p:spPr>
      </p:pic>
      <p:pic>
        <p:nvPicPr>
          <p:cNvPr id="51" name="Треугольник для пунктов 2">
            <a:extLst>
              <a:ext uri="{FF2B5EF4-FFF2-40B4-BE49-F238E27FC236}">
                <a16:creationId xmlns:a16="http://schemas.microsoft.com/office/drawing/2014/main" id="{C6EBAC34-5C0B-4D26-9778-1A825C68AE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644" y="4960491"/>
            <a:ext cx="100584" cy="201168"/>
          </a:xfrm>
          <a:prstGeom prst="rect">
            <a:avLst/>
          </a:prstGeom>
        </p:spPr>
      </p:pic>
      <p:pic>
        <p:nvPicPr>
          <p:cNvPr id="52" name="Треугольник для пунктов 2">
            <a:extLst>
              <a:ext uri="{FF2B5EF4-FFF2-40B4-BE49-F238E27FC236}">
                <a16:creationId xmlns:a16="http://schemas.microsoft.com/office/drawing/2014/main" id="{7352C5A9-E766-4EE2-90C2-1FED774F32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644" y="5412623"/>
            <a:ext cx="100584" cy="201168"/>
          </a:xfrm>
          <a:prstGeom prst="rect">
            <a:avLst/>
          </a:prstGeom>
        </p:spPr>
      </p:pic>
      <p:pic>
        <p:nvPicPr>
          <p:cNvPr id="53" name="Треугольник для пунктов 2">
            <a:extLst>
              <a:ext uri="{FF2B5EF4-FFF2-40B4-BE49-F238E27FC236}">
                <a16:creationId xmlns:a16="http://schemas.microsoft.com/office/drawing/2014/main" id="{33B3EF01-AC00-451C-B28A-CAB8502C20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644" y="2418040"/>
            <a:ext cx="100584" cy="201168"/>
          </a:xfrm>
          <a:prstGeom prst="rect">
            <a:avLst/>
          </a:prstGeom>
        </p:spPr>
      </p:pic>
      <p:pic>
        <p:nvPicPr>
          <p:cNvPr id="54" name="Треугольник для пунктов 2">
            <a:extLst>
              <a:ext uri="{FF2B5EF4-FFF2-40B4-BE49-F238E27FC236}">
                <a16:creationId xmlns:a16="http://schemas.microsoft.com/office/drawing/2014/main" id="{813E89FD-42B3-4440-9A80-EA7FAB025B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644" y="2875240"/>
            <a:ext cx="100584" cy="20116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361F2AF-09E7-4DFC-8E29-DE0EEA8159CF}"/>
              </a:ext>
            </a:extLst>
          </p:cNvPr>
          <p:cNvSpPr txBox="1"/>
          <p:nvPr/>
        </p:nvSpPr>
        <p:spPr>
          <a:xfrm>
            <a:off x="10792044" y="2722840"/>
            <a:ext cx="48924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200" b="0" i="0" dirty="0">
                <a:solidFill>
                  <a:schemeClr val="tx1"/>
                </a:solidFill>
                <a:effectLst/>
                <a:latin typeface="+mj-lt"/>
                <a:cs typeface="Segoe UI" panose="020B0502040204020203" pitchFamily="34" charset="0"/>
              </a:rPr>
              <a:t>Протокол: </a:t>
            </a:r>
            <a:r>
              <a:rPr lang="en-US" sz="22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SNMP, MODBUS RTU, </a:t>
            </a:r>
            <a:br>
              <a:rPr lang="ru-RU" sz="22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200" b="0" i="0" dirty="0"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3B01FB-30E7-4A5B-8C36-E300B5EB69AC}"/>
              </a:ext>
            </a:extLst>
          </p:cNvPr>
          <p:cNvSpPr txBox="1"/>
          <p:nvPr/>
        </p:nvSpPr>
        <p:spPr>
          <a:xfrm>
            <a:off x="10792044" y="3124200"/>
            <a:ext cx="48924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MODBUS TCP, Ethernet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466583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825500" y="381000"/>
            <a:ext cx="834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Готовые комплекты оборудования ФОРПОСТ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7A8FB6D-AA3B-45F2-8816-D4E0EE0887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8820" y="5105401"/>
            <a:ext cx="2394480" cy="239448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A226B9F-64B7-463A-A02E-7C198785DF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6700" y="5092742"/>
            <a:ext cx="2394480" cy="239448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1408D27-5684-427A-8E2B-1503874AE0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745" y="5105401"/>
            <a:ext cx="2394480" cy="2394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88D42F5-5642-4B8B-A177-4079052F11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746" y="1905414"/>
            <a:ext cx="2755750" cy="27557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7431DC1-C093-4F04-AF9C-06AF179C7B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581" y="5235843"/>
            <a:ext cx="3133319" cy="210791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1F28668-B9E4-44C6-8E73-D5A935C46909}"/>
              </a:ext>
            </a:extLst>
          </p:cNvPr>
          <p:cNvSpPr txBox="1"/>
          <p:nvPr/>
        </p:nvSpPr>
        <p:spPr>
          <a:xfrm>
            <a:off x="6311900" y="7538857"/>
            <a:ext cx="32272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+mj-lt"/>
              </a:rPr>
              <a:t>Датчик дифференциального тока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9932FBA-67BE-442A-8F70-A446E32CEE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45" y="1616791"/>
            <a:ext cx="4539619" cy="305398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8614CF-708F-413F-BF60-F3E78144450E}"/>
              </a:ext>
            </a:extLst>
          </p:cNvPr>
          <p:cNvSpPr txBox="1"/>
          <p:nvPr/>
        </p:nvSpPr>
        <p:spPr>
          <a:xfrm>
            <a:off x="5330334" y="2565180"/>
            <a:ext cx="44032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dirty="0">
                <a:solidFill>
                  <a:schemeClr val="tx2"/>
                </a:solidFill>
                <a:latin typeface="+mj-lt"/>
              </a:rPr>
              <a:t>Реле контроля изоляции</a:t>
            </a:r>
            <a:br>
              <a:rPr lang="en-US" sz="2000" dirty="0">
                <a:solidFill>
                  <a:schemeClr val="tx2"/>
                </a:solidFill>
                <a:latin typeface="+mj-lt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</a:rPr>
              <a:t>с </a:t>
            </a:r>
            <a:r>
              <a:rPr lang="ru-RU" sz="2000" dirty="0" err="1">
                <a:solidFill>
                  <a:schemeClr val="tx2"/>
                </a:solidFill>
                <a:latin typeface="+mj-lt"/>
              </a:rPr>
              <a:t>пофидерным</a:t>
            </a:r>
            <a:r>
              <a:rPr lang="ru-RU" sz="2000" dirty="0">
                <a:solidFill>
                  <a:schemeClr val="tx2"/>
                </a:solidFill>
                <a:latin typeface="+mj-lt"/>
              </a:rPr>
              <a:t> контролем</a:t>
            </a:r>
            <a:br>
              <a:rPr lang="ru-RU" dirty="0">
                <a:solidFill>
                  <a:schemeClr val="tx2"/>
                </a:solidFill>
                <a:latin typeface="+mj-lt"/>
              </a:rPr>
            </a:br>
            <a:br>
              <a:rPr lang="ru-RU" dirty="0">
                <a:solidFill>
                  <a:schemeClr val="tx2"/>
                </a:solidFill>
                <a:latin typeface="+mj-lt"/>
              </a:rPr>
            </a:br>
            <a:br>
              <a:rPr lang="ru-RU" b="0" i="0" dirty="0">
                <a:solidFill>
                  <a:schemeClr val="tx1"/>
                </a:solidFill>
                <a:effectLst/>
                <a:latin typeface="+mn-lt"/>
              </a:rPr>
            </a:br>
            <a:endParaRPr lang="ru-RU" dirty="0">
              <a:solidFill>
                <a:schemeClr val="tx1"/>
              </a:solidFill>
              <a:latin typeface="+mn-lt"/>
            </a:endParaRPr>
          </a:p>
          <a:p>
            <a:pPr algn="ctr"/>
            <a:endParaRPr lang="ru-RU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5" name="Лого ФОРПОСТ">
            <a:extLst>
              <a:ext uri="{FF2B5EF4-FFF2-40B4-BE49-F238E27FC236}">
                <a16:creationId xmlns:a16="http://schemas.microsoft.com/office/drawing/2014/main" id="{CD643C38-234F-49F1-AD91-3D5D239044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DAB4966-95A3-44BE-B943-11F74C6FC9F5}"/>
              </a:ext>
            </a:extLst>
          </p:cNvPr>
          <p:cNvSpPr txBox="1"/>
          <p:nvPr/>
        </p:nvSpPr>
        <p:spPr>
          <a:xfrm>
            <a:off x="3644900" y="7828445"/>
            <a:ext cx="2362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+mj-lt"/>
              </a:rPr>
              <a:t>Мост РКИ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D2398F-2294-46AB-9371-48810B4A4DF5}"/>
              </a:ext>
            </a:extLst>
          </p:cNvPr>
          <p:cNvSpPr txBox="1"/>
          <p:nvPr/>
        </p:nvSpPr>
        <p:spPr>
          <a:xfrm>
            <a:off x="1041400" y="7638365"/>
            <a:ext cx="23622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+mj-lt"/>
              </a:rPr>
              <a:t> РКИ с контролем по общей шине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1" name="Треугольник для пунктов 2">
            <a:extLst>
              <a:ext uri="{FF2B5EF4-FFF2-40B4-BE49-F238E27FC236}">
                <a16:creationId xmlns:a16="http://schemas.microsoft.com/office/drawing/2014/main" id="{552D481C-BAFC-408C-997F-94424981F1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3814607"/>
            <a:ext cx="100584" cy="201168"/>
          </a:xfrm>
          <a:prstGeom prst="rect">
            <a:avLst/>
          </a:prstGeom>
        </p:spPr>
      </p:pic>
      <p:sp>
        <p:nvSpPr>
          <p:cNvPr id="35" name="Текст пункт 2">
            <a:extLst>
              <a:ext uri="{FF2B5EF4-FFF2-40B4-BE49-F238E27FC236}">
                <a16:creationId xmlns:a16="http://schemas.microsoft.com/office/drawing/2014/main" id="{AEAF1D6E-7F67-4D0A-B766-A551ACBFA599}"/>
              </a:ext>
            </a:extLst>
          </p:cNvPr>
          <p:cNvSpPr txBox="1"/>
          <p:nvPr/>
        </p:nvSpPr>
        <p:spPr>
          <a:xfrm>
            <a:off x="9796525" y="3745468"/>
            <a:ext cx="741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>
                <a:solidFill>
                  <a:schemeClr val="tx1"/>
                </a:solidFill>
                <a:latin typeface="+mn-lt"/>
              </a:rPr>
              <a:t>Двухпороговый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контроль сопротивления;</a:t>
            </a:r>
          </a:p>
        </p:txBody>
      </p:sp>
      <p:pic>
        <p:nvPicPr>
          <p:cNvPr id="37" name="Треугольник для пунктов 1">
            <a:extLst>
              <a:ext uri="{FF2B5EF4-FFF2-40B4-BE49-F238E27FC236}">
                <a16:creationId xmlns:a16="http://schemas.microsoft.com/office/drawing/2014/main" id="{3EDE9168-7F42-415E-B616-36D6AACCD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557" y="3133681"/>
            <a:ext cx="100584" cy="201168"/>
          </a:xfrm>
          <a:prstGeom prst="rect">
            <a:avLst/>
          </a:prstGeom>
        </p:spPr>
      </p:pic>
      <p:sp>
        <p:nvSpPr>
          <p:cNvPr id="38" name="Текст пункт 1">
            <a:extLst>
              <a:ext uri="{FF2B5EF4-FFF2-40B4-BE49-F238E27FC236}">
                <a16:creationId xmlns:a16="http://schemas.microsoft.com/office/drawing/2014/main" id="{1A0D7B84-CE15-4876-8C47-929843F23679}"/>
              </a:ext>
            </a:extLst>
          </p:cNvPr>
          <p:cNvSpPr txBox="1"/>
          <p:nvPr/>
        </p:nvSpPr>
        <p:spPr>
          <a:xfrm>
            <a:off x="9796668" y="3048000"/>
            <a:ext cx="5811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Измерение сопротивления изоляции двух полюсов шины (+) и (-) относительно корпуса;</a:t>
            </a:r>
          </a:p>
        </p:txBody>
      </p:sp>
      <p:pic>
        <p:nvPicPr>
          <p:cNvPr id="47" name="Треугольник для пунктов 2">
            <a:extLst>
              <a:ext uri="{FF2B5EF4-FFF2-40B4-BE49-F238E27FC236}">
                <a16:creationId xmlns:a16="http://schemas.microsoft.com/office/drawing/2014/main" id="{68A8F2FB-D1CE-4DED-9A91-2EF2599AB5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530" y="4294632"/>
            <a:ext cx="100584" cy="201168"/>
          </a:xfrm>
          <a:prstGeom prst="rect">
            <a:avLst/>
          </a:prstGeom>
        </p:spPr>
      </p:pic>
      <p:sp>
        <p:nvSpPr>
          <p:cNvPr id="48" name="Текст пункт 2">
            <a:extLst>
              <a:ext uri="{FF2B5EF4-FFF2-40B4-BE49-F238E27FC236}">
                <a16:creationId xmlns:a16="http://schemas.microsoft.com/office/drawing/2014/main" id="{E3E871BB-E862-4EA0-B033-5A89C7C1DDB1}"/>
              </a:ext>
            </a:extLst>
          </p:cNvPr>
          <p:cNvSpPr txBox="1"/>
          <p:nvPr/>
        </p:nvSpPr>
        <p:spPr>
          <a:xfrm>
            <a:off x="9783825" y="4193377"/>
            <a:ext cx="741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Контроль до 255 фидеров;</a:t>
            </a:r>
          </a:p>
        </p:txBody>
      </p:sp>
      <p:pic>
        <p:nvPicPr>
          <p:cNvPr id="49" name="Треугольник для пунктов 2">
            <a:extLst>
              <a:ext uri="{FF2B5EF4-FFF2-40B4-BE49-F238E27FC236}">
                <a16:creationId xmlns:a16="http://schemas.microsoft.com/office/drawing/2014/main" id="{CCB9BC9D-7757-4012-9548-652A4A65B0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240" y="4720602"/>
            <a:ext cx="100584" cy="201168"/>
          </a:xfrm>
          <a:prstGeom prst="rect">
            <a:avLst/>
          </a:prstGeom>
        </p:spPr>
      </p:pic>
      <p:sp>
        <p:nvSpPr>
          <p:cNvPr id="50" name="Текст пункт 2">
            <a:extLst>
              <a:ext uri="{FF2B5EF4-FFF2-40B4-BE49-F238E27FC236}">
                <a16:creationId xmlns:a16="http://schemas.microsoft.com/office/drawing/2014/main" id="{C4360F27-9B39-4A0A-8640-4D0D996DECDA}"/>
              </a:ext>
            </a:extLst>
          </p:cNvPr>
          <p:cNvSpPr txBox="1"/>
          <p:nvPr/>
        </p:nvSpPr>
        <p:spPr>
          <a:xfrm>
            <a:off x="9778573" y="4616625"/>
            <a:ext cx="6165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Измерение напряжения между полюсами </a:t>
            </a:r>
            <a:br>
              <a:rPr lang="en-US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и корпусом;</a:t>
            </a:r>
          </a:p>
        </p:txBody>
      </p:sp>
      <p:sp>
        <p:nvSpPr>
          <p:cNvPr id="52" name="Текст пункт 2">
            <a:extLst>
              <a:ext uri="{FF2B5EF4-FFF2-40B4-BE49-F238E27FC236}">
                <a16:creationId xmlns:a16="http://schemas.microsoft.com/office/drawing/2014/main" id="{201AB9B1-AA7D-40AF-8F7C-F83AB1D856A2}"/>
              </a:ext>
            </a:extLst>
          </p:cNvPr>
          <p:cNvSpPr txBox="1"/>
          <p:nvPr/>
        </p:nvSpPr>
        <p:spPr>
          <a:xfrm>
            <a:off x="9796525" y="5334000"/>
            <a:ext cx="5262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Возможность параллельной работы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двух РКИ;</a:t>
            </a:r>
          </a:p>
        </p:txBody>
      </p:sp>
      <p:pic>
        <p:nvPicPr>
          <p:cNvPr id="53" name="Треугольник для пунктов 2">
            <a:extLst>
              <a:ext uri="{FF2B5EF4-FFF2-40B4-BE49-F238E27FC236}">
                <a16:creationId xmlns:a16="http://schemas.microsoft.com/office/drawing/2014/main" id="{3C9993C6-7BCA-4D07-B8EE-55D6406244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557" y="5868424"/>
            <a:ext cx="100584" cy="201168"/>
          </a:xfrm>
          <a:prstGeom prst="rect">
            <a:avLst/>
          </a:prstGeom>
        </p:spPr>
      </p:pic>
      <p:sp>
        <p:nvSpPr>
          <p:cNvPr id="54" name="Текст пункт 2">
            <a:extLst>
              <a:ext uri="{FF2B5EF4-FFF2-40B4-BE49-F238E27FC236}">
                <a16:creationId xmlns:a16="http://schemas.microsoft.com/office/drawing/2014/main" id="{92373F84-DC2B-441D-99C4-0338DD2E555E}"/>
              </a:ext>
            </a:extLst>
          </p:cNvPr>
          <p:cNvSpPr txBox="1"/>
          <p:nvPr/>
        </p:nvSpPr>
        <p:spPr>
          <a:xfrm>
            <a:off x="9790684" y="5759087"/>
            <a:ext cx="8470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Контроль асимметрии напряжения между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полюсами относительно корпуса;</a:t>
            </a:r>
          </a:p>
        </p:txBody>
      </p:sp>
      <p:pic>
        <p:nvPicPr>
          <p:cNvPr id="55" name="Треугольник для пунктов 2">
            <a:extLst>
              <a:ext uri="{FF2B5EF4-FFF2-40B4-BE49-F238E27FC236}">
                <a16:creationId xmlns:a16="http://schemas.microsoft.com/office/drawing/2014/main" id="{0D9600F1-F945-4AB8-AFF1-4AAE3A469F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6537175"/>
            <a:ext cx="100584" cy="201168"/>
          </a:xfrm>
          <a:prstGeom prst="rect">
            <a:avLst/>
          </a:prstGeom>
        </p:spPr>
      </p:pic>
      <p:sp>
        <p:nvSpPr>
          <p:cNvPr id="57" name="Текст пункт 2">
            <a:extLst>
              <a:ext uri="{FF2B5EF4-FFF2-40B4-BE49-F238E27FC236}">
                <a16:creationId xmlns:a16="http://schemas.microsoft.com/office/drawing/2014/main" id="{8F9B71DC-ED1F-4A45-A6CA-695F4612CD34}"/>
              </a:ext>
            </a:extLst>
          </p:cNvPr>
          <p:cNvSpPr txBox="1"/>
          <p:nvPr/>
        </p:nvSpPr>
        <p:spPr>
          <a:xfrm>
            <a:off x="9790684" y="6448462"/>
            <a:ext cx="8470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Релейная и светодиодная сигнализация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+mn-lt"/>
              </a:rPr>
              <a:t>с передачей данных по RS-485 (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ModBus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RTU).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A2FEA1-2A6E-4B3E-9284-0EAB6805DA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3" y="4212073"/>
            <a:ext cx="2760517" cy="3392764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A06DF983-4B77-4F44-BE3F-C9D0F0AFA1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06" y="4897243"/>
            <a:ext cx="2434394" cy="2677731"/>
          </a:xfrm>
          <a:prstGeom prst="rect">
            <a:avLst/>
          </a:prstGeom>
        </p:spPr>
      </p:pic>
      <p:sp>
        <p:nvSpPr>
          <p:cNvPr id="62" name="Подзаголовок 2">
            <a:extLst>
              <a:ext uri="{FF2B5EF4-FFF2-40B4-BE49-F238E27FC236}">
                <a16:creationId xmlns:a16="http://schemas.microsoft.com/office/drawing/2014/main" id="{2A509AA0-850B-4F3E-8E3A-58FE80C6512A}"/>
              </a:ext>
            </a:extLst>
          </p:cNvPr>
          <p:cNvSpPr txBox="1"/>
          <p:nvPr/>
        </p:nvSpPr>
        <p:spPr>
          <a:xfrm>
            <a:off x="9546808" y="2185764"/>
            <a:ext cx="3276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9EE3"/>
                </a:solidFill>
                <a:latin typeface="+mj-lt"/>
              </a:rPr>
              <a:t>Особенности</a:t>
            </a:r>
          </a:p>
        </p:txBody>
      </p:sp>
      <p:pic>
        <p:nvPicPr>
          <p:cNvPr id="33" name="Треугольник для пунктов 2">
            <a:extLst>
              <a:ext uri="{FF2B5EF4-FFF2-40B4-BE49-F238E27FC236}">
                <a16:creationId xmlns:a16="http://schemas.microsoft.com/office/drawing/2014/main" id="{5CD08510-79A4-451D-AC08-32F36EF31C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240" y="5406465"/>
            <a:ext cx="100584" cy="20116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A1F7F81-C9A4-48CF-807D-8427844E54EF}"/>
              </a:ext>
            </a:extLst>
          </p:cNvPr>
          <p:cNvSpPr txBox="1"/>
          <p:nvPr/>
        </p:nvSpPr>
        <p:spPr>
          <a:xfrm>
            <a:off x="1477847" y="8349967"/>
            <a:ext cx="9668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РКИ 220/3Р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D110A6-1EBC-4759-AAE7-BBD05751975D}"/>
              </a:ext>
            </a:extLst>
          </p:cNvPr>
          <p:cNvSpPr txBox="1"/>
          <p:nvPr/>
        </p:nvSpPr>
        <p:spPr>
          <a:xfrm>
            <a:off x="5328228" y="3350403"/>
            <a:ext cx="9137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+mn-lt"/>
              </a:rPr>
              <a:t>РКИ 220/255ДДТ/3Р/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RS485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960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Треугольники фоновые">
            <a:extLst>
              <a:ext uri="{FF2B5EF4-FFF2-40B4-BE49-F238E27FC236}">
                <a16:creationId xmlns:a16="http://schemas.microsoft.com/office/drawing/2014/main" id="{90669C6B-4CAB-45AA-B570-1DE0B1BE4BA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640" y="0"/>
            <a:ext cx="16141700" cy="914399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971F671-F818-4B6C-87A7-0FFF535CAE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58447" y="1908101"/>
            <a:ext cx="3025138" cy="302513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1EBAC7-8AB1-4F9A-9789-25CCA51C65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78900" y="5356862"/>
            <a:ext cx="3025138" cy="3025138"/>
          </a:xfrm>
          <a:prstGeom prst="rect">
            <a:avLst/>
          </a:prstGeom>
        </p:spPr>
      </p:pic>
      <p:sp>
        <p:nvSpPr>
          <p:cNvPr id="4" name="Заголовок">
            <a:extLst>
              <a:ext uri="{FF2B5EF4-FFF2-40B4-BE49-F238E27FC236}">
                <a16:creationId xmlns:a16="http://schemas.microsoft.com/office/drawing/2014/main" id="{62189CA7-9886-41F9-AC70-54ED6D88D33B}"/>
              </a:ext>
            </a:extLst>
          </p:cNvPr>
          <p:cNvSpPr txBox="1"/>
          <p:nvPr/>
        </p:nvSpPr>
        <p:spPr>
          <a:xfrm>
            <a:off x="786887" y="381000"/>
            <a:ext cx="834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E245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Готовые комплекты оборудования ФОРПОСТ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CB8046D-7EC7-4299-AF11-E85EAFB908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1700" y="2156462"/>
            <a:ext cx="3025138" cy="30251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F2F02F-2EEE-4598-8370-2F5C304576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80" y="1467427"/>
            <a:ext cx="5747490" cy="38665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6AE1661-BE67-4340-84A6-2A09D04AE8B0}"/>
              </a:ext>
            </a:extLst>
          </p:cNvPr>
          <p:cNvSpPr txBox="1"/>
          <p:nvPr/>
        </p:nvSpPr>
        <p:spPr>
          <a:xfrm>
            <a:off x="5549900" y="2353370"/>
            <a:ext cx="34696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chemeClr val="tx2"/>
                </a:solidFill>
                <a:latin typeface="+mj-lt"/>
              </a:rPr>
              <a:t>Контактор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защиты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от глубокого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разряда АКБ (</a:t>
            </a:r>
            <a:r>
              <a:rPr lang="en-US" sz="2400" dirty="0">
                <a:solidFill>
                  <a:schemeClr val="tx2"/>
                </a:solidFill>
                <a:latin typeface="+mj-lt"/>
              </a:rPr>
              <a:t>LVBD)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до 600А</a:t>
            </a:r>
            <a:endParaRPr lang="ru-RU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E78717-B683-4227-B65B-141558FE4FE5}"/>
              </a:ext>
            </a:extLst>
          </p:cNvPr>
          <p:cNvSpPr txBox="1"/>
          <p:nvPr/>
        </p:nvSpPr>
        <p:spPr>
          <a:xfrm>
            <a:off x="12636500" y="2600235"/>
            <a:ext cx="52896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chemeClr val="tx2"/>
                </a:solidFill>
                <a:latin typeface="+mj-lt"/>
              </a:rPr>
              <a:t>Блок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дополнительных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реле (БДР)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B73066-7046-4EF8-9C3C-E2D63E5153E5}"/>
              </a:ext>
            </a:extLst>
          </p:cNvPr>
          <p:cNvSpPr txBox="1"/>
          <p:nvPr/>
        </p:nvSpPr>
        <p:spPr>
          <a:xfrm>
            <a:off x="12640547" y="6347151"/>
            <a:ext cx="4092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chemeClr val="tx2"/>
                </a:solidFill>
                <a:latin typeface="+mj-lt"/>
              </a:rPr>
              <a:t>Аккумуляторная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батарея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D23D0AE-9A0A-4FD5-82F2-AFEA88649CC7}"/>
              </a:ext>
            </a:extLst>
          </p:cNvPr>
          <p:cNvGrpSpPr/>
          <p:nvPr/>
        </p:nvGrpSpPr>
        <p:grpSpPr>
          <a:xfrm>
            <a:off x="8597900" y="5067299"/>
            <a:ext cx="4648944" cy="3666841"/>
            <a:chOff x="7370863" y="643065"/>
            <a:chExt cx="3892171" cy="3069939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95E1894D-CC52-4874-8E8A-7C44286E06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0639" y="1201322"/>
              <a:ext cx="2115378" cy="1057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Серия OCSM">
              <a:extLst>
                <a:ext uri="{FF2B5EF4-FFF2-40B4-BE49-F238E27FC236}">
                  <a16:creationId xmlns:a16="http://schemas.microsoft.com/office/drawing/2014/main" id="{801216C1-8A75-4ECA-96F5-E7979E2924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0863" y="643065"/>
              <a:ext cx="2748551" cy="2248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Серия CLASSIC">
              <a:extLst>
                <a:ext uri="{FF2B5EF4-FFF2-40B4-BE49-F238E27FC236}">
                  <a16:creationId xmlns:a16="http://schemas.microsoft.com/office/drawing/2014/main" id="{42ADDB25-2243-49F3-B690-629B0853C4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1283" y="1885970"/>
              <a:ext cx="2088484" cy="1392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3EE74B17-5137-49D2-9792-C29EE85ACA4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9911" y="1407619"/>
              <a:ext cx="2923123" cy="2305385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DBD9220-FB67-4ABC-93E3-069F4D0B848B}"/>
              </a:ext>
            </a:extLst>
          </p:cNvPr>
          <p:cNvSpPr txBox="1"/>
          <p:nvPr/>
        </p:nvSpPr>
        <p:spPr>
          <a:xfrm>
            <a:off x="5666745" y="6267271"/>
            <a:ext cx="51265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chemeClr val="tx2"/>
                </a:solidFill>
                <a:latin typeface="+mj-lt"/>
              </a:rPr>
              <a:t>Блок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дискретных </a:t>
            </a:r>
            <a:br>
              <a:rPr lang="ru-RU" sz="2400" dirty="0">
                <a:solidFill>
                  <a:schemeClr val="tx2"/>
                </a:solidFill>
                <a:latin typeface="+mj-lt"/>
              </a:rPr>
            </a:br>
            <a:r>
              <a:rPr lang="ru-RU" sz="2400" dirty="0">
                <a:solidFill>
                  <a:schemeClr val="tx2"/>
                </a:solidFill>
                <a:latin typeface="+mj-lt"/>
              </a:rPr>
              <a:t>входов (БДВ)</a:t>
            </a:r>
          </a:p>
        </p:txBody>
      </p:sp>
      <p:pic>
        <p:nvPicPr>
          <p:cNvPr id="25" name="Лого ФОРПОСТ">
            <a:extLst>
              <a:ext uri="{FF2B5EF4-FFF2-40B4-BE49-F238E27FC236}">
                <a16:creationId xmlns:a16="http://schemas.microsoft.com/office/drawing/2014/main" id="{CD643C38-234F-49F1-AD91-3D5D239044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83900" y="0"/>
            <a:ext cx="5295900" cy="13335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878AA68-B577-4A3E-A687-6BBB6CFFAFB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00" y="1116729"/>
            <a:ext cx="2959282" cy="38614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2466FEE-4959-4A9E-A718-486F1AEAC4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8047" y="5356862"/>
            <a:ext cx="3025138" cy="302513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4828EEA-EC00-4B00-BB66-C4AD93969D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3513" y="3408265"/>
            <a:ext cx="8460445" cy="634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20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СГЭП 3">
      <a:dk1>
        <a:srgbClr val="0F265C"/>
      </a:dk1>
      <a:lt1>
        <a:sysClr val="window" lastClr="FFFFFF"/>
      </a:lt1>
      <a:dk2>
        <a:srgbClr val="0F265C"/>
      </a:dk2>
      <a:lt2>
        <a:srgbClr val="FFFFFF"/>
      </a:lt2>
      <a:accent1>
        <a:srgbClr val="009EE3"/>
      </a:accent1>
      <a:accent2>
        <a:srgbClr val="FF000F"/>
      </a:accent2>
      <a:accent3>
        <a:srgbClr val="115D97"/>
      </a:accent3>
      <a:accent4>
        <a:srgbClr val="A2D9F7"/>
      </a:accent4>
      <a:accent5>
        <a:srgbClr val="E9F6FF"/>
      </a:accent5>
      <a:accent6>
        <a:srgbClr val="ECECEC"/>
      </a:accent6>
      <a:hlink>
        <a:srgbClr val="CCCCCC"/>
      </a:hlink>
      <a:folHlink>
        <a:srgbClr val="898989"/>
      </a:folHlink>
    </a:clrScheme>
    <a:fontScheme name="Другая 4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8746</TotalTime>
  <Words>1915</Words>
  <Application>Microsoft Office PowerPoint</Application>
  <PresentationFormat>Произвольный</PresentationFormat>
  <Paragraphs>287</Paragraphs>
  <Slides>29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-apple-system</vt:lpstr>
      <vt:lpstr>Arial</vt:lpstr>
      <vt:lpstr>Arial Black</vt:lpstr>
      <vt:lpstr>Calibri</vt:lpstr>
      <vt:lpstr>Onest SemiBold</vt:lpstr>
      <vt:lpstr>Segoe UI</vt:lpstr>
      <vt:lpstr>Segoe UI Semibold</vt:lpstr>
      <vt:lpstr>Tahoma</vt:lpstr>
      <vt:lpstr>Office Theme</vt:lpstr>
      <vt:lpstr>НАУЧНО-ТЕХНИЧЕСКИЙ ЦЕНТР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648</cp:revision>
  <dcterms:created xsi:type="dcterms:W3CDTF">2025-10-13T14:34:37Z</dcterms:created>
  <dcterms:modified xsi:type="dcterms:W3CDTF">2026-07-23T09:53:10Z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2024-10-11T00:00:00Z</vt:filetime>
  </property>
  <property fmtid="{D5CDD505-2E9C-101B-9397-08002B2CF9AE}" pid="3" name="Creator">
    <vt:lpwstr>Acrobat PDFMaker 23 для PowerPoint</vt:lpwstr>
  </property>
  <property fmtid="{D5CDD505-2E9C-101B-9397-08002B2CF9AE}" pid="4" name="LastSaved">
    <vt:filetime>2025-10-13T00:00:00Z</vt:filetime>
  </property>
  <property fmtid="{D5CDD505-2E9C-101B-9397-08002B2CF9AE}" pid="5" name="Producer">
    <vt:lpwstr>Adobe PDF Library 23.3.20</vt:lpwstr>
  </property>
</Properties>
</file>